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4"/>
  </p:sldMasterIdLst>
  <p:notesMasterIdLst>
    <p:notesMasterId r:id="rId94"/>
  </p:notesMasterIdLst>
  <p:sldIdLst>
    <p:sldId id="257" r:id="rId5"/>
    <p:sldId id="265" r:id="rId6"/>
    <p:sldId id="310" r:id="rId7"/>
    <p:sldId id="311" r:id="rId8"/>
    <p:sldId id="312" r:id="rId9"/>
    <p:sldId id="380" r:id="rId10"/>
    <p:sldId id="309" r:id="rId11"/>
    <p:sldId id="322" r:id="rId12"/>
    <p:sldId id="292" r:id="rId13"/>
    <p:sldId id="269" r:id="rId14"/>
    <p:sldId id="293" r:id="rId15"/>
    <p:sldId id="313" r:id="rId16"/>
    <p:sldId id="271" r:id="rId17"/>
    <p:sldId id="259" r:id="rId18"/>
    <p:sldId id="314" r:id="rId19"/>
    <p:sldId id="273" r:id="rId20"/>
    <p:sldId id="316" r:id="rId21"/>
    <p:sldId id="317" r:id="rId22"/>
    <p:sldId id="320" r:id="rId23"/>
    <p:sldId id="318" r:id="rId24"/>
    <p:sldId id="319" r:id="rId25"/>
    <p:sldId id="315" r:id="rId26"/>
    <p:sldId id="321" r:id="rId27"/>
    <p:sldId id="324" r:id="rId28"/>
    <p:sldId id="325" r:id="rId29"/>
    <p:sldId id="326" r:id="rId30"/>
    <p:sldId id="276" r:id="rId31"/>
    <p:sldId id="328" r:id="rId32"/>
    <p:sldId id="329" r:id="rId33"/>
    <p:sldId id="327" r:id="rId34"/>
    <p:sldId id="266" r:id="rId35"/>
    <p:sldId id="330" r:id="rId36"/>
    <p:sldId id="345" r:id="rId37"/>
    <p:sldId id="332" r:id="rId38"/>
    <p:sldId id="344" r:id="rId39"/>
    <p:sldId id="334" r:id="rId40"/>
    <p:sldId id="333" r:id="rId41"/>
    <p:sldId id="335" r:id="rId42"/>
    <p:sldId id="336" r:id="rId43"/>
    <p:sldId id="337" r:id="rId44"/>
    <p:sldId id="338" r:id="rId45"/>
    <p:sldId id="339" r:id="rId46"/>
    <p:sldId id="340" r:id="rId47"/>
    <p:sldId id="341" r:id="rId48"/>
    <p:sldId id="342" r:id="rId49"/>
    <p:sldId id="343" r:id="rId50"/>
    <p:sldId id="352" r:id="rId51"/>
    <p:sldId id="346" r:id="rId52"/>
    <p:sldId id="347" r:id="rId53"/>
    <p:sldId id="349" r:id="rId54"/>
    <p:sldId id="351" r:id="rId55"/>
    <p:sldId id="381" r:id="rId56"/>
    <p:sldId id="353" r:id="rId57"/>
    <p:sldId id="280" r:id="rId58"/>
    <p:sldId id="284" r:id="rId59"/>
    <p:sldId id="289" r:id="rId60"/>
    <p:sldId id="290" r:id="rId61"/>
    <p:sldId id="358" r:id="rId62"/>
    <p:sldId id="291" r:id="rId63"/>
    <p:sldId id="378" r:id="rId64"/>
    <p:sldId id="356" r:id="rId65"/>
    <p:sldId id="355" r:id="rId66"/>
    <p:sldId id="294" r:id="rId67"/>
    <p:sldId id="379" r:id="rId68"/>
    <p:sldId id="295" r:id="rId69"/>
    <p:sldId id="304" r:id="rId70"/>
    <p:sldId id="305" r:id="rId71"/>
    <p:sldId id="306" r:id="rId72"/>
    <p:sldId id="296" r:id="rId73"/>
    <p:sldId id="307" r:id="rId74"/>
    <p:sldId id="359" r:id="rId75"/>
    <p:sldId id="360" r:id="rId76"/>
    <p:sldId id="361" r:id="rId77"/>
    <p:sldId id="363" r:id="rId78"/>
    <p:sldId id="362" r:id="rId79"/>
    <p:sldId id="365" r:id="rId80"/>
    <p:sldId id="367" r:id="rId81"/>
    <p:sldId id="364" r:id="rId82"/>
    <p:sldId id="366" r:id="rId83"/>
    <p:sldId id="368" r:id="rId84"/>
    <p:sldId id="369" r:id="rId85"/>
    <p:sldId id="370" r:id="rId86"/>
    <p:sldId id="371" r:id="rId87"/>
    <p:sldId id="372" r:id="rId88"/>
    <p:sldId id="373" r:id="rId89"/>
    <p:sldId id="374" r:id="rId90"/>
    <p:sldId id="375" r:id="rId91"/>
    <p:sldId id="376" r:id="rId92"/>
    <p:sldId id="377" r:id="rId9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D59B48-EF52-48C1-8053-FF966C18D9D7}" v="1" dt="2021-03-10T21:28:10.4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62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presProps" Target="presProps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slide" Target="slides/slide87.xml"/><Relationship Id="rId9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notesMaster" Target="notesMasters/notesMaster1.xml"/><Relationship Id="rId9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theme" Target="theme/theme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4ED405-26A2-420F-9F33-27A2B8032326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4A0E6-17DA-4BB4-8F62-03688805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4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800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287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864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2520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071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425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2237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109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8566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799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542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2034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7912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77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354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694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15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891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445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152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4A0E6-17DA-4BB4-8F62-03688805116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758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6B80C66-5288-4FE8-9BD8-D04307E83092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watermark"/>
              </p:ext>
            </p:extLst>
          </p:nvPr>
        </p:nvSpPr>
        <p:spPr>
          <a:xfrm rot="-1800000">
            <a:off x="5691188" y="3352800"/>
            <a:ext cx="6540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en-IN" sz="100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es.wikipedia.org/wiki/Pruebas_de_regresi%C3%B3n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mailto:Example@Test(expected=IllegalArgumentException.class)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unit-team/junit4/wiki/Timeout-for-tests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zi.com/tutoriales/1503-testing-java/3841-jacoco-y-la-cobertura-de-pruebas-en-el-codigo/" TargetMode="External"/><Relationship Id="rId2" Type="http://schemas.openxmlformats.org/officeDocument/2006/relationships/hyperlink" Target="https://www.vogella.com/tutorials/Mockito/article.html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download.eclipse.org/tools/orbit/downloads/drops/R20200224183213/repository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ogella.com/tutorials/Mockito/article.html" TargetMode="Externa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uru99.com/using-cucumber-selenium.html" TargetMode="External"/><Relationship Id="rId3" Type="http://schemas.openxmlformats.org/officeDocument/2006/relationships/hyperlink" Target="https://cucumber.io/" TargetMode="External"/><Relationship Id="rId7" Type="http://schemas.openxmlformats.org/officeDocument/2006/relationships/hyperlink" Target="https://github.com/Raghav-Pal/CucumberBDDCMD" TargetMode="External"/><Relationship Id="rId2" Type="http://schemas.openxmlformats.org/officeDocument/2006/relationships/hyperlink" Target="https://openwebinars.net/blog/que-es-gherki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aghav-Pal/SeleniumCucumberBDD" TargetMode="External"/><Relationship Id="rId5" Type="http://schemas.openxmlformats.org/officeDocument/2006/relationships/hyperlink" Target="https://cucumber.io/docs/gherkin/" TargetMode="External"/><Relationship Id="rId4" Type="http://schemas.openxmlformats.org/officeDocument/2006/relationships/hyperlink" Target="https://es.wikipedia.org/wiki/Desarrollo_guiado_por_comportamiento" TargetMode="Externa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Noe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hernandez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5">
            <a:extLst>
              <a:ext uri="{FF2B5EF4-FFF2-40B4-BE49-F238E27FC236}">
                <a16:creationId xmlns:a16="http://schemas.microsoft.com/office/drawing/2014/main" id="{FD7DC7DD-E366-4F69-9406-B93F9E5740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IN" dirty="0" err="1"/>
              <a:t>jUnit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Pruebas</a:t>
            </a:r>
            <a:r>
              <a:rPr lang="en-US" dirty="0"/>
              <a:t> de Software?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0016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Pruebas</a:t>
            </a:r>
            <a:r>
              <a:rPr lang="en-US" dirty="0"/>
              <a:t> de Software?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889FF-1FD1-474A-A1AC-2FD7D650B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sz="2000" b="1" dirty="0"/>
              <a:t>Manual Testing</a:t>
            </a:r>
          </a:p>
          <a:p>
            <a:pPr marL="292608" lvl="1" indent="0">
              <a:buNone/>
            </a:pPr>
            <a:r>
              <a:rPr lang="en-IN" sz="1800" dirty="0"/>
              <a:t>Es el </a:t>
            </a:r>
            <a:r>
              <a:rPr lang="en-IN" sz="1800" dirty="0" err="1"/>
              <a:t>proceso</a:t>
            </a:r>
            <a:r>
              <a:rPr lang="en-IN" sz="1800" dirty="0"/>
              <a:t> de </a:t>
            </a:r>
            <a:r>
              <a:rPr lang="en-IN" sz="1800" dirty="0" err="1"/>
              <a:t>probar</a:t>
            </a:r>
            <a:r>
              <a:rPr lang="en-IN" sz="1800" dirty="0"/>
              <a:t> el software </a:t>
            </a:r>
            <a:r>
              <a:rPr lang="en-IN" sz="1800" dirty="0" err="1"/>
              <a:t>manualmente</a:t>
            </a:r>
            <a:r>
              <a:rPr lang="en-IN" sz="1800" dirty="0"/>
              <a:t> para </a:t>
            </a:r>
            <a:r>
              <a:rPr lang="en-IN" sz="1800" dirty="0" err="1"/>
              <a:t>encontrar</a:t>
            </a:r>
            <a:r>
              <a:rPr lang="en-IN" sz="1800" dirty="0"/>
              <a:t> </a:t>
            </a:r>
            <a:r>
              <a:rPr lang="en-IN" sz="1800" dirty="0" err="1"/>
              <a:t>defectos</a:t>
            </a:r>
            <a:r>
              <a:rPr lang="en-IN" sz="1800" dirty="0"/>
              <a:t>. El tester debe </a:t>
            </a:r>
            <a:r>
              <a:rPr lang="en-IN" sz="1800" dirty="0" err="1"/>
              <a:t>tener</a:t>
            </a:r>
            <a:r>
              <a:rPr lang="en-IN" sz="1800" dirty="0"/>
              <a:t> una </a:t>
            </a:r>
            <a:r>
              <a:rPr lang="en-IN" sz="1800" dirty="0" err="1"/>
              <a:t>pespertiva</a:t>
            </a:r>
            <a:r>
              <a:rPr lang="en-IN" sz="1800" dirty="0"/>
              <a:t> de un </a:t>
            </a:r>
            <a:r>
              <a:rPr lang="en-IN" sz="1800" dirty="0" err="1"/>
              <a:t>usuario</a:t>
            </a:r>
            <a:r>
              <a:rPr lang="en-IN" sz="1800" dirty="0"/>
              <a:t> final y </a:t>
            </a:r>
            <a:r>
              <a:rPr lang="en-IN" sz="1800" dirty="0" err="1"/>
              <a:t>asegurar</a:t>
            </a:r>
            <a:r>
              <a:rPr lang="en-IN" sz="1800" dirty="0"/>
              <a:t> que </a:t>
            </a:r>
            <a:r>
              <a:rPr lang="en-IN" sz="1800" dirty="0" err="1"/>
              <a:t>todas</a:t>
            </a:r>
            <a:r>
              <a:rPr lang="en-IN" sz="1800" dirty="0"/>
              <a:t> las </a:t>
            </a:r>
            <a:r>
              <a:rPr lang="en-IN" sz="1800" dirty="0" err="1"/>
              <a:t>caracteristicas</a:t>
            </a:r>
            <a:r>
              <a:rPr lang="en-IN" sz="1800" dirty="0"/>
              <a:t> </a:t>
            </a:r>
            <a:r>
              <a:rPr lang="en-IN" sz="1800" dirty="0" err="1"/>
              <a:t>esten</a:t>
            </a:r>
            <a:r>
              <a:rPr lang="en-IN" sz="1800" dirty="0"/>
              <a:t> </a:t>
            </a:r>
            <a:r>
              <a:rPr lang="en-IN" sz="1800" dirty="0" err="1"/>
              <a:t>trabajando</a:t>
            </a:r>
            <a:r>
              <a:rPr lang="en-IN" sz="1800" dirty="0"/>
              <a:t> </a:t>
            </a:r>
            <a:r>
              <a:rPr lang="en-IN" sz="1800" dirty="0" err="1"/>
              <a:t>tal</a:t>
            </a:r>
            <a:r>
              <a:rPr lang="en-IN" sz="1800" dirty="0"/>
              <a:t> </a:t>
            </a:r>
            <a:r>
              <a:rPr lang="en-IN" sz="1800" dirty="0" err="1"/>
              <a:t>cual</a:t>
            </a:r>
            <a:r>
              <a:rPr lang="en-IN" sz="1800" dirty="0"/>
              <a:t> </a:t>
            </a:r>
            <a:r>
              <a:rPr lang="en-IN" sz="1800" dirty="0" err="1"/>
              <a:t>como</a:t>
            </a:r>
            <a:r>
              <a:rPr lang="en-IN" sz="1800" dirty="0"/>
              <a:t> se </a:t>
            </a:r>
            <a:r>
              <a:rPr lang="en-IN" sz="1800" dirty="0" err="1"/>
              <a:t>menciona</a:t>
            </a:r>
            <a:r>
              <a:rPr lang="en-IN" sz="1800" dirty="0"/>
              <a:t> </a:t>
            </a:r>
            <a:r>
              <a:rPr lang="en-IN" sz="1800" dirty="0" err="1"/>
              <a:t>en</a:t>
            </a:r>
            <a:r>
              <a:rPr lang="en-IN" sz="1800" dirty="0"/>
              <a:t> el </a:t>
            </a:r>
            <a:r>
              <a:rPr lang="en-IN" sz="1800" dirty="0" err="1"/>
              <a:t>documento</a:t>
            </a:r>
            <a:r>
              <a:rPr lang="en-IN" sz="1800" dirty="0"/>
              <a:t> de los </a:t>
            </a:r>
            <a:r>
              <a:rPr lang="en-IN" sz="1800" dirty="0" err="1"/>
              <a:t>requerimientos</a:t>
            </a:r>
            <a:r>
              <a:rPr lang="en-IN" sz="1800" dirty="0"/>
              <a:t>. </a:t>
            </a:r>
            <a:r>
              <a:rPr lang="en-IN" sz="1800" dirty="0" err="1"/>
              <a:t>En</a:t>
            </a:r>
            <a:r>
              <a:rPr lang="en-IN" sz="1800" dirty="0"/>
              <a:t> </a:t>
            </a:r>
            <a:r>
              <a:rPr lang="en-IN" sz="1800" dirty="0" err="1"/>
              <a:t>este</a:t>
            </a:r>
            <a:r>
              <a:rPr lang="en-IN" sz="1800" dirty="0"/>
              <a:t> </a:t>
            </a:r>
            <a:r>
              <a:rPr lang="en-IN" sz="1800" dirty="0" err="1"/>
              <a:t>proceso</a:t>
            </a:r>
            <a:r>
              <a:rPr lang="en-IN" sz="1800" dirty="0"/>
              <a:t> el Testes </a:t>
            </a:r>
            <a:r>
              <a:rPr lang="en-IN" sz="1800" dirty="0" err="1"/>
              <a:t>ejecuta</a:t>
            </a:r>
            <a:r>
              <a:rPr lang="en-IN" sz="1800" dirty="0"/>
              <a:t> los Test Cases </a:t>
            </a:r>
            <a:r>
              <a:rPr lang="en-IN" sz="1800" dirty="0" err="1"/>
              <a:t>manualmente</a:t>
            </a:r>
            <a:r>
              <a:rPr lang="en-IN" sz="1800" dirty="0"/>
              <a:t> los reports sin </a:t>
            </a:r>
            <a:r>
              <a:rPr lang="en-IN" sz="1800" dirty="0" err="1"/>
              <a:t>utilizar</a:t>
            </a:r>
            <a:r>
              <a:rPr lang="en-IN" sz="1800" dirty="0"/>
              <a:t> </a:t>
            </a:r>
            <a:r>
              <a:rPr lang="en-IN" sz="1800" dirty="0" err="1"/>
              <a:t>ninguna</a:t>
            </a:r>
            <a:r>
              <a:rPr lang="en-IN" sz="1800" dirty="0"/>
              <a:t> </a:t>
            </a:r>
            <a:r>
              <a:rPr lang="en-IN" sz="1800" dirty="0" err="1"/>
              <a:t>herramienta</a:t>
            </a:r>
            <a:r>
              <a:rPr lang="en-IN" sz="1800" dirty="0"/>
              <a:t> de </a:t>
            </a:r>
            <a:r>
              <a:rPr lang="en-IN" sz="1800" dirty="0" err="1"/>
              <a:t>automatizacion</a:t>
            </a:r>
            <a:r>
              <a:rPr lang="en-IN" sz="1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b="1" dirty="0"/>
              <a:t>Automation Testing</a:t>
            </a:r>
          </a:p>
          <a:p>
            <a:pPr marL="292608" lvl="1" indent="0">
              <a:buNone/>
            </a:pPr>
            <a:r>
              <a:rPr lang="en-IN" sz="1800" dirty="0"/>
              <a:t>Es el </a:t>
            </a:r>
            <a:r>
              <a:rPr lang="en-IN" sz="1800" dirty="0" err="1"/>
              <a:t>proceso</a:t>
            </a:r>
            <a:r>
              <a:rPr lang="en-IN" sz="1800" dirty="0"/>
              <a:t> de </a:t>
            </a:r>
            <a:r>
              <a:rPr lang="en-IN" sz="1800" dirty="0" err="1"/>
              <a:t>probar</a:t>
            </a:r>
            <a:r>
              <a:rPr lang="en-IN" sz="1800" dirty="0"/>
              <a:t> el software de </a:t>
            </a:r>
            <a:r>
              <a:rPr lang="en-IN" sz="1800" dirty="0" err="1"/>
              <a:t>manera</a:t>
            </a:r>
            <a:r>
              <a:rPr lang="en-IN" sz="1800" dirty="0"/>
              <a:t> </a:t>
            </a:r>
            <a:r>
              <a:rPr lang="en-IN" sz="1800" dirty="0" err="1"/>
              <a:t>automatica</a:t>
            </a:r>
            <a:r>
              <a:rPr lang="en-IN" sz="1800" dirty="0"/>
              <a:t> </a:t>
            </a:r>
            <a:r>
              <a:rPr lang="en-IN" sz="1800" dirty="0" err="1"/>
              <a:t>utilizando</a:t>
            </a:r>
            <a:r>
              <a:rPr lang="en-IN" sz="1800" dirty="0"/>
              <a:t> </a:t>
            </a:r>
            <a:r>
              <a:rPr lang="en-IN" sz="1800" dirty="0" err="1"/>
              <a:t>alguna</a:t>
            </a:r>
            <a:r>
              <a:rPr lang="en-IN" sz="1800" dirty="0"/>
              <a:t> </a:t>
            </a:r>
            <a:r>
              <a:rPr lang="en-IN" sz="1800" dirty="0" err="1"/>
              <a:t>herramienta</a:t>
            </a:r>
            <a:r>
              <a:rPr lang="en-IN" sz="1800" dirty="0"/>
              <a:t> de </a:t>
            </a:r>
            <a:r>
              <a:rPr lang="en-IN" sz="1800" dirty="0" err="1"/>
              <a:t>automatizacion</a:t>
            </a:r>
            <a:r>
              <a:rPr lang="en-IN" sz="1800" dirty="0"/>
              <a:t> para </a:t>
            </a:r>
            <a:r>
              <a:rPr lang="en-IN" sz="1800" dirty="0" err="1"/>
              <a:t>encontrar</a:t>
            </a:r>
            <a:r>
              <a:rPr lang="en-IN" sz="1800" dirty="0"/>
              <a:t> </a:t>
            </a:r>
            <a:r>
              <a:rPr lang="en-IN" sz="1800" dirty="0" err="1"/>
              <a:t>defectos</a:t>
            </a:r>
            <a:r>
              <a:rPr lang="en-IN" sz="1800" dirty="0"/>
              <a:t>. </a:t>
            </a:r>
            <a:r>
              <a:rPr lang="en-IN" sz="1800" dirty="0" err="1"/>
              <a:t>En</a:t>
            </a:r>
            <a:r>
              <a:rPr lang="en-IN" sz="1800" dirty="0"/>
              <a:t> </a:t>
            </a:r>
            <a:r>
              <a:rPr lang="en-IN" sz="1800" dirty="0" err="1"/>
              <a:t>este</a:t>
            </a:r>
            <a:r>
              <a:rPr lang="en-IN" sz="1800" dirty="0"/>
              <a:t> </a:t>
            </a:r>
            <a:r>
              <a:rPr lang="en-IN" sz="1800" dirty="0" err="1"/>
              <a:t>proceso</a:t>
            </a:r>
            <a:r>
              <a:rPr lang="en-IN" sz="1800" dirty="0"/>
              <a:t> el Tester </a:t>
            </a:r>
            <a:r>
              <a:rPr lang="en-IN" sz="1800" dirty="0" err="1"/>
              <a:t>ejecuta</a:t>
            </a:r>
            <a:r>
              <a:rPr lang="en-IN" sz="1800" dirty="0"/>
              <a:t> scripts y a </a:t>
            </a:r>
            <a:r>
              <a:rPr lang="en-IN" sz="1800" dirty="0" err="1"/>
              <a:t>su</a:t>
            </a:r>
            <a:r>
              <a:rPr lang="en-IN" sz="1800" dirty="0"/>
              <a:t> </a:t>
            </a:r>
            <a:r>
              <a:rPr lang="en-IN" sz="1800" dirty="0" err="1"/>
              <a:t>vez</a:t>
            </a:r>
            <a:r>
              <a:rPr lang="en-IN" sz="1800" dirty="0"/>
              <a:t> </a:t>
            </a:r>
            <a:r>
              <a:rPr lang="en-IN" sz="1800" dirty="0" err="1"/>
              <a:t>este</a:t>
            </a:r>
            <a:r>
              <a:rPr lang="en-IN" sz="1800" dirty="0"/>
              <a:t> genera los </a:t>
            </a:r>
            <a:r>
              <a:rPr lang="en-IN" sz="1800" dirty="0" err="1"/>
              <a:t>resultados</a:t>
            </a:r>
            <a:r>
              <a:rPr lang="en-IN" sz="1800" dirty="0"/>
              <a:t> </a:t>
            </a:r>
            <a:r>
              <a:rPr lang="en-IN" sz="1800" dirty="0" err="1"/>
              <a:t>automaticamente</a:t>
            </a:r>
            <a:r>
              <a:rPr lang="en-IN" sz="1800" dirty="0"/>
              <a:t>. </a:t>
            </a:r>
            <a:r>
              <a:rPr lang="en-IN" sz="1800" dirty="0" err="1"/>
              <a:t>Algunos</a:t>
            </a:r>
            <a:r>
              <a:rPr lang="en-IN" sz="1800" dirty="0"/>
              <a:t> </a:t>
            </a:r>
            <a:r>
              <a:rPr lang="en-IN" sz="1800" dirty="0" err="1"/>
              <a:t>ejemplos</a:t>
            </a:r>
            <a:r>
              <a:rPr lang="en-IN" sz="1800" dirty="0"/>
              <a:t> de </a:t>
            </a:r>
            <a:r>
              <a:rPr lang="en-IN" sz="1800" dirty="0" err="1"/>
              <a:t>herramientas</a:t>
            </a:r>
            <a:r>
              <a:rPr lang="en-IN" sz="1800" dirty="0"/>
              <a:t> de </a:t>
            </a:r>
            <a:r>
              <a:rPr lang="en-IN" sz="1800" dirty="0" err="1"/>
              <a:t>automatizacion</a:t>
            </a:r>
            <a:r>
              <a:rPr lang="en-IN" sz="1800" dirty="0"/>
              <a:t> </a:t>
            </a:r>
            <a:r>
              <a:rPr lang="en-IN" sz="1800" dirty="0" err="1"/>
              <a:t>pueden</a:t>
            </a:r>
            <a:r>
              <a:rPr lang="en-IN" sz="1800" dirty="0"/>
              <a:t> ser: UFT (Unified Functional Testing) y Selenium entre </a:t>
            </a:r>
            <a:r>
              <a:rPr lang="en-IN" sz="1800" dirty="0" err="1"/>
              <a:t>otros</a:t>
            </a:r>
            <a:r>
              <a:rPr lang="en-IN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61802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dirty="0"/>
              <a:t>¿Porque necesitamos hacer pruebas en el </a:t>
            </a:r>
            <a:r>
              <a:rPr lang="es-ES" dirty="0" err="1"/>
              <a:t>Sotware</a:t>
            </a:r>
            <a:r>
              <a:rPr lang="es-ES" dirty="0"/>
              <a:t>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6564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¿</a:t>
            </a:r>
            <a:r>
              <a:rPr lang="en-US" dirty="0" err="1"/>
              <a:t>Porque</a:t>
            </a:r>
            <a:r>
              <a:rPr lang="en-US" dirty="0"/>
              <a:t> </a:t>
            </a:r>
            <a:r>
              <a:rPr lang="en-US" dirty="0" err="1"/>
              <a:t>necesitamos</a:t>
            </a:r>
            <a:r>
              <a:rPr lang="en-US" dirty="0"/>
              <a:t> </a:t>
            </a:r>
            <a:r>
              <a:rPr lang="en-US" dirty="0" err="1"/>
              <a:t>hacer</a:t>
            </a:r>
            <a:r>
              <a:rPr lang="en-US" dirty="0"/>
              <a:t> </a:t>
            </a:r>
            <a:r>
              <a:rPr lang="en-US" dirty="0" err="1"/>
              <a:t>pruebas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Sotware</a:t>
            </a:r>
            <a:r>
              <a:rPr lang="en-US" dirty="0"/>
              <a:t>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889FF-1FD1-474A-A1AC-2FD7D650B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1800" dirty="0"/>
              <a:t>Las </a:t>
            </a:r>
            <a:r>
              <a:rPr lang="en-IN" sz="1800" dirty="0" err="1"/>
              <a:t>pruebas</a:t>
            </a:r>
            <a:r>
              <a:rPr lang="en-IN" sz="1800" dirty="0"/>
              <a:t> de Software es el </a:t>
            </a:r>
            <a:r>
              <a:rPr lang="en-IN" sz="1800" dirty="0" err="1"/>
              <a:t>arte</a:t>
            </a:r>
            <a:r>
              <a:rPr lang="en-IN" sz="1800" dirty="0"/>
              <a:t> de </a:t>
            </a:r>
            <a:r>
              <a:rPr lang="en-IN" sz="1800" dirty="0" err="1"/>
              <a:t>evaluar</a:t>
            </a:r>
            <a:r>
              <a:rPr lang="en-IN" sz="1800" dirty="0"/>
              <a:t> la </a:t>
            </a:r>
            <a:r>
              <a:rPr lang="en-IN" sz="1800" dirty="0" err="1"/>
              <a:t>funcionalidad</a:t>
            </a:r>
            <a:r>
              <a:rPr lang="en-IN" sz="1800" dirty="0"/>
              <a:t> de un </a:t>
            </a:r>
            <a:r>
              <a:rPr lang="en-IN" sz="1800" dirty="0" err="1"/>
              <a:t>aplicacion</a:t>
            </a:r>
            <a:r>
              <a:rPr lang="en-IN" sz="1800" dirty="0"/>
              <a:t> de Software con la </a:t>
            </a:r>
            <a:r>
              <a:rPr lang="en-IN" sz="1800" dirty="0" err="1"/>
              <a:t>intencion</a:t>
            </a:r>
            <a:r>
              <a:rPr lang="en-IN" sz="1800" dirty="0"/>
              <a:t> de determiner </a:t>
            </a:r>
            <a:r>
              <a:rPr lang="en-IN" sz="1800" dirty="0" err="1"/>
              <a:t>si</a:t>
            </a:r>
            <a:r>
              <a:rPr lang="en-IN" sz="1800" dirty="0"/>
              <a:t> el Software </a:t>
            </a:r>
            <a:r>
              <a:rPr lang="en-IN" sz="1800" dirty="0" err="1"/>
              <a:t>cumple</a:t>
            </a:r>
            <a:r>
              <a:rPr lang="en-IN" sz="1800" dirty="0"/>
              <a:t> con los </a:t>
            </a:r>
            <a:r>
              <a:rPr lang="en-IN" sz="1800" dirty="0" err="1"/>
              <a:t>requerimientos</a:t>
            </a:r>
            <a:r>
              <a:rPr lang="en-IN" sz="1800" dirty="0"/>
              <a:t> </a:t>
            </a:r>
            <a:r>
              <a:rPr lang="en-IN" sz="1800" dirty="0" err="1"/>
              <a:t>especificados</a:t>
            </a:r>
            <a:r>
              <a:rPr lang="en-IN" sz="1800" dirty="0"/>
              <a:t> o no e </a:t>
            </a:r>
            <a:r>
              <a:rPr lang="en-IN" sz="1800" dirty="0" err="1"/>
              <a:t>identificar</a:t>
            </a:r>
            <a:r>
              <a:rPr lang="en-IN" sz="1800" dirty="0"/>
              <a:t> los </a:t>
            </a:r>
            <a:r>
              <a:rPr lang="en-IN" sz="1800" dirty="0" err="1"/>
              <a:t>defectos</a:t>
            </a:r>
            <a:r>
              <a:rPr lang="en-IN" sz="1800" dirty="0"/>
              <a:t> para </a:t>
            </a:r>
            <a:r>
              <a:rPr lang="en-IN" sz="1800" dirty="0" err="1"/>
              <a:t>asi</a:t>
            </a:r>
            <a:r>
              <a:rPr lang="en-IN" sz="1800" dirty="0"/>
              <a:t> </a:t>
            </a:r>
            <a:r>
              <a:rPr lang="en-IN" sz="1800" dirty="0" err="1"/>
              <a:t>garantizar</a:t>
            </a:r>
            <a:r>
              <a:rPr lang="en-IN" sz="1800" dirty="0"/>
              <a:t> que el </a:t>
            </a:r>
            <a:r>
              <a:rPr lang="en-IN" sz="1800" dirty="0" err="1"/>
              <a:t>producto</a:t>
            </a:r>
            <a:r>
              <a:rPr lang="en-IN" sz="1800" dirty="0"/>
              <a:t> </a:t>
            </a:r>
            <a:r>
              <a:rPr lang="en-IN" sz="1800" dirty="0" err="1"/>
              <a:t>este</a:t>
            </a:r>
            <a:r>
              <a:rPr lang="en-IN" sz="1800" dirty="0"/>
              <a:t> libre de </a:t>
            </a:r>
            <a:r>
              <a:rPr lang="en-IN" sz="1800" dirty="0" err="1"/>
              <a:t>defectos</a:t>
            </a:r>
            <a:r>
              <a:rPr lang="en-IN" sz="1800" dirty="0"/>
              <a:t> y producer un </a:t>
            </a:r>
            <a:r>
              <a:rPr lang="en-IN" sz="1800" dirty="0" err="1"/>
              <a:t>producto</a:t>
            </a:r>
            <a:r>
              <a:rPr lang="en-IN" sz="1800" dirty="0"/>
              <a:t> de </a:t>
            </a:r>
            <a:r>
              <a:rPr lang="en-IN" sz="1800" dirty="0" err="1"/>
              <a:t>calidad</a:t>
            </a:r>
            <a:r>
              <a:rPr lang="en-IN" sz="1800" dirty="0"/>
              <a:t>.</a:t>
            </a:r>
          </a:p>
          <a:p>
            <a:pPr marL="0" indent="0">
              <a:buNone/>
            </a:pPr>
            <a:r>
              <a:rPr lang="en-IN" sz="1800" dirty="0"/>
              <a:t>Por lo tanto se </a:t>
            </a:r>
            <a:r>
              <a:rPr lang="en-IN" sz="1800" dirty="0" err="1"/>
              <a:t>obtemos</a:t>
            </a:r>
            <a:r>
              <a:rPr lang="en-IN" sz="1800" dirty="0"/>
              <a:t>:</a:t>
            </a:r>
          </a:p>
          <a:p>
            <a:pPr marL="635508" lvl="1" indent="-342900">
              <a:buFont typeface="+mj-lt"/>
              <a:buAutoNum type="arabicPeriod"/>
            </a:pPr>
            <a:r>
              <a:rPr lang="en-IN" sz="1600" dirty="0"/>
              <a:t>Software Rentable</a:t>
            </a:r>
          </a:p>
          <a:p>
            <a:pPr marL="635508" lvl="1" indent="-342900">
              <a:buFont typeface="+mj-lt"/>
              <a:buAutoNum type="arabicPeriod"/>
            </a:pPr>
            <a:r>
              <a:rPr lang="en-IN" sz="1600" dirty="0" err="1"/>
              <a:t>Cliente</a:t>
            </a:r>
            <a:r>
              <a:rPr lang="en-IN" sz="1600" dirty="0"/>
              <a:t> </a:t>
            </a:r>
            <a:r>
              <a:rPr lang="en-IN" sz="1600" dirty="0" err="1"/>
              <a:t>Satisfecho</a:t>
            </a:r>
            <a:endParaRPr lang="en-IN" sz="1600" dirty="0"/>
          </a:p>
          <a:p>
            <a:pPr marL="635508" lvl="1" indent="-342900">
              <a:buFont typeface="+mj-lt"/>
              <a:buAutoNum type="arabicPeriod"/>
            </a:pPr>
            <a:r>
              <a:rPr lang="en-IN" sz="1600" dirty="0"/>
              <a:t>Un Software Seguro</a:t>
            </a:r>
          </a:p>
          <a:p>
            <a:pPr marL="635508" lvl="1" indent="-342900">
              <a:buFont typeface="+mj-lt"/>
              <a:buAutoNum type="arabicPeriod"/>
            </a:pPr>
            <a:r>
              <a:rPr lang="en-IN" sz="1600" dirty="0"/>
              <a:t>Un Software de Calidad</a:t>
            </a:r>
          </a:p>
        </p:txBody>
      </p:sp>
    </p:spTree>
    <p:extLst>
      <p:ext uri="{BB962C8B-B14F-4D97-AF65-F5344CB8AC3E}">
        <p14:creationId xmlns:p14="http://schemas.microsoft.com/office/powerpoint/2010/main" val="4035801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F7519-C2D2-4D12-B817-B5C47386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¿Que es </a:t>
            </a:r>
            <a:r>
              <a:rPr lang="en-US" dirty="0" err="1"/>
              <a:t>jUnit</a:t>
            </a:r>
            <a:r>
              <a:rPr lang="en-US" dirty="0"/>
              <a:t>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B69E-62BD-456F-A492-5EF4CEFDD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s-ES" u="sng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1332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F7519-C2D2-4D12-B817-B5C47386C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80176"/>
            <a:ext cx="10058400" cy="957184"/>
          </a:xfrm>
        </p:spPr>
        <p:txBody>
          <a:bodyPr>
            <a:normAutofit/>
          </a:bodyPr>
          <a:lstStyle/>
          <a:p>
            <a:r>
              <a:rPr lang="en-US" dirty="0"/>
              <a:t>¿Que es </a:t>
            </a:r>
            <a:r>
              <a:rPr lang="en-US" dirty="0" err="1"/>
              <a:t>jUnit</a:t>
            </a:r>
            <a:r>
              <a:rPr lang="en-US" dirty="0"/>
              <a:t>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1B69E-62BD-456F-A492-5EF4CEFDD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dirty="0" err="1"/>
              <a:t>jUnit</a:t>
            </a:r>
            <a:r>
              <a:rPr lang="en-US" dirty="0"/>
              <a:t> es un framework </a:t>
            </a:r>
            <a:r>
              <a:rPr lang="en-US" dirty="0" err="1"/>
              <a:t>usado</a:t>
            </a:r>
            <a:r>
              <a:rPr lang="en-US" dirty="0"/>
              <a:t> por los </a:t>
            </a:r>
            <a:r>
              <a:rPr lang="en-US" dirty="0" err="1"/>
              <a:t>desarrolladores</a:t>
            </a:r>
            <a:r>
              <a:rPr lang="en-US" dirty="0"/>
              <a:t> para </a:t>
            </a:r>
            <a:r>
              <a:rPr lang="en-US" dirty="0" err="1"/>
              <a:t>crear</a:t>
            </a:r>
            <a:r>
              <a:rPr lang="en-US" dirty="0"/>
              <a:t> </a:t>
            </a:r>
            <a:r>
              <a:rPr lang="en-US" dirty="0" err="1"/>
              <a:t>pruebas</a:t>
            </a:r>
            <a:r>
              <a:rPr lang="en-US" dirty="0"/>
              <a:t> </a:t>
            </a:r>
            <a:r>
              <a:rPr lang="en-US" dirty="0" err="1"/>
              <a:t>unitarias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Java, </a:t>
            </a:r>
            <a:r>
              <a:rPr lang="es-ES" dirty="0"/>
              <a:t>y poder evaluar si el funcionamiento de cada uno de los métodos de la clase se comporta como se espera. </a:t>
            </a:r>
          </a:p>
          <a:p>
            <a:pPr marL="201168" lvl="1" indent="0">
              <a:buNone/>
            </a:pPr>
            <a:r>
              <a:rPr lang="es-ES" dirty="0"/>
              <a:t>Básicamente es una librería creada por</a:t>
            </a:r>
            <a:r>
              <a:rPr lang="es-ES" b="1" dirty="0"/>
              <a:t> Erich gamma y </a:t>
            </a:r>
            <a:r>
              <a:rPr lang="es-ES" b="1" dirty="0" err="1"/>
              <a:t>kent</a:t>
            </a:r>
            <a:r>
              <a:rPr lang="es-ES" b="1" dirty="0"/>
              <a:t> </a:t>
            </a:r>
            <a:r>
              <a:rPr lang="es-ES" b="1" dirty="0" err="1"/>
              <a:t>beck</a:t>
            </a:r>
            <a:r>
              <a:rPr lang="es-ES" b="1" dirty="0"/>
              <a:t> </a:t>
            </a:r>
            <a:r>
              <a:rPr lang="es-ES" dirty="0"/>
              <a:t>que nos va ayudar en mejorar la calidad de nuestros desarrollo de aplicaciones de Software basados en Java.</a:t>
            </a:r>
          </a:p>
          <a:p>
            <a:pPr marL="201168" lvl="1" indent="0">
              <a:buNone/>
            </a:pPr>
            <a:endParaRPr lang="es-ES" dirty="0"/>
          </a:p>
          <a:p>
            <a:pPr marL="201168" lvl="1" indent="0">
              <a:buNone/>
            </a:pPr>
            <a:r>
              <a:rPr lang="es-ES" dirty="0" err="1"/>
              <a:t>JUnit</a:t>
            </a:r>
            <a:r>
              <a:rPr lang="es-ES" dirty="0"/>
              <a:t> es también un medio para controlar las </a:t>
            </a:r>
            <a:r>
              <a:rPr lang="es-ES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pruebas de regresión</a:t>
            </a:r>
            <a:r>
              <a:rPr lang="es-ES" u="sng" dirty="0"/>
              <a:t>.</a:t>
            </a:r>
          </a:p>
          <a:p>
            <a:pPr marL="201168" lvl="1" indent="0">
              <a:buNone/>
            </a:pPr>
            <a:endParaRPr lang="es-ES" u="sng" dirty="0"/>
          </a:p>
          <a:p>
            <a:pPr marL="201168" lvl="1" indent="0">
              <a:buNone/>
            </a:pPr>
            <a:r>
              <a:rPr lang="es-ES" dirty="0" err="1"/>
              <a:t>jUnit</a:t>
            </a:r>
            <a:r>
              <a:rPr lang="es-ES" dirty="0"/>
              <a:t> utiliza las </a:t>
            </a:r>
            <a:r>
              <a:rPr lang="es-ES" b="1" dirty="0"/>
              <a:t>aserciones</a:t>
            </a:r>
            <a:r>
              <a:rPr lang="es-ES" dirty="0"/>
              <a:t> para poder crear pruebas unitarias.</a:t>
            </a:r>
          </a:p>
          <a:p>
            <a:pPr marL="201168" lvl="1" indent="0">
              <a:buNone/>
            </a:pPr>
            <a:r>
              <a:rPr lang="es-ES" i="1" dirty="0"/>
              <a:t>¿Que es una aserción? </a:t>
            </a:r>
            <a:r>
              <a:rPr lang="es-ES" i="1" dirty="0">
                <a:sym typeface="Wingdings" panose="05000000000000000000" pitchFamily="2" charset="2"/>
              </a:rPr>
              <a:t> </a:t>
            </a:r>
            <a:r>
              <a:rPr lang="es-ES" i="1" dirty="0"/>
              <a:t>Acción y efecto de afirmar o dar por cierto algo.</a:t>
            </a:r>
          </a:p>
          <a:p>
            <a:pPr marL="201168" lvl="1" indent="0">
              <a:buNone/>
            </a:pPr>
            <a:endParaRPr lang="es-ES" u="sng" dirty="0"/>
          </a:p>
          <a:p>
            <a:pPr marL="0" indent="0">
              <a:buNone/>
            </a:pPr>
            <a:endParaRPr lang="es-ES" u="sng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23029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Caracteristicas</a:t>
            </a:r>
            <a:r>
              <a:rPr lang="en-US" dirty="0"/>
              <a:t> de los </a:t>
            </a:r>
            <a:r>
              <a:rPr lang="en-US" dirty="0" err="1"/>
              <a:t>jUnit</a:t>
            </a:r>
            <a:br>
              <a:rPr lang="en-US" dirty="0"/>
            </a:br>
            <a:r>
              <a:rPr lang="en-US" sz="2000" dirty="0"/>
              <a:t>(Feature of </a:t>
            </a:r>
            <a:r>
              <a:rPr lang="en-US" sz="2000" dirty="0" err="1"/>
              <a:t>jUnits</a:t>
            </a:r>
            <a:r>
              <a:rPr lang="en-US" sz="2000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 framework de </a:t>
            </a:r>
            <a:r>
              <a:rPr lang="en-US" dirty="0" err="1"/>
              <a:t>jUnit</a:t>
            </a:r>
            <a:r>
              <a:rPr lang="en-US" dirty="0"/>
              <a:t> </a:t>
            </a:r>
            <a:r>
              <a:rPr lang="en-US" dirty="0" err="1"/>
              <a:t>provee</a:t>
            </a:r>
            <a:r>
              <a:rPr lang="en-US" dirty="0"/>
              <a:t> 4 </a:t>
            </a:r>
            <a:r>
              <a:rPr lang="en-US" dirty="0" err="1"/>
              <a:t>caracteristicas</a:t>
            </a:r>
            <a:r>
              <a:rPr lang="en-US" dirty="0"/>
              <a:t> </a:t>
            </a:r>
            <a:r>
              <a:rPr lang="en-US" dirty="0" err="1"/>
              <a:t>importantes</a:t>
            </a:r>
            <a:r>
              <a:rPr lang="en-US" dirty="0"/>
              <a:t>: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Fixtures (@before, @after, @setup, @beforeClass, @afterClass </a:t>
            </a:r>
            <a:r>
              <a:rPr lang="en-US" dirty="0" err="1"/>
              <a:t>etc</a:t>
            </a:r>
            <a:r>
              <a:rPr lang="en-US" dirty="0"/>
              <a:t>(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Test suites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Test runners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JUnit classes</a:t>
            </a:r>
          </a:p>
        </p:txBody>
      </p:sp>
    </p:spTree>
    <p:extLst>
      <p:ext uri="{BB962C8B-B14F-4D97-AF65-F5344CB8AC3E}">
        <p14:creationId xmlns:p14="http://schemas.microsoft.com/office/powerpoint/2010/main" val="2522514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dirty="0"/>
              <a:t>¿Que es TDD?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DC76BAD-B2D8-4B3C-8D73-2DCF72CC93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01" t="5615" r="-486" b="5891"/>
          <a:stretch/>
        </p:blipFill>
        <p:spPr>
          <a:xfrm>
            <a:off x="4953704" y="580145"/>
            <a:ext cx="6902774" cy="552741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r>
              <a:rPr lang="en-US" dirty="0" err="1"/>
              <a:t>Conocido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Test-driven development (TDD) o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español</a:t>
            </a:r>
            <a:r>
              <a:rPr lang="en-US" dirty="0"/>
              <a:t> (Desarrollo </a:t>
            </a:r>
            <a:r>
              <a:rPr lang="en-US" dirty="0" err="1"/>
              <a:t>Basado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Pruebas</a:t>
            </a:r>
            <a:r>
              <a:rPr lang="en-US" dirty="0"/>
              <a:t>), </a:t>
            </a:r>
            <a:r>
              <a:rPr lang="es-ES" dirty="0"/>
              <a:t>es un enfoque de la programación que, en cierto modo, anima a los desarrolladores a escribir pruebas de su código antes de escribir el propio código.</a:t>
            </a:r>
          </a:p>
          <a:p>
            <a:endParaRPr lang="es-E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746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Otras</a:t>
            </a:r>
            <a:r>
              <a:rPr lang="en-US" dirty="0"/>
              <a:t> Tools para </a:t>
            </a:r>
            <a:r>
              <a:rPr lang="en-US" dirty="0" err="1"/>
              <a:t>hacer</a:t>
            </a:r>
            <a:r>
              <a:rPr lang="en-US" dirty="0"/>
              <a:t> </a:t>
            </a:r>
            <a:r>
              <a:rPr lang="en-US" dirty="0" err="1"/>
              <a:t>pruebas</a:t>
            </a:r>
            <a:r>
              <a:rPr lang="en-US" dirty="0"/>
              <a:t> </a:t>
            </a:r>
            <a:r>
              <a:rPr lang="en-US" dirty="0" err="1"/>
              <a:t>unitarias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2941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Otras</a:t>
            </a:r>
            <a:r>
              <a:rPr lang="en-US" dirty="0"/>
              <a:t> Tools para </a:t>
            </a:r>
            <a:r>
              <a:rPr lang="en-US" dirty="0" err="1"/>
              <a:t>hacer</a:t>
            </a:r>
            <a:r>
              <a:rPr lang="en-US" dirty="0"/>
              <a:t> </a:t>
            </a:r>
            <a:r>
              <a:rPr lang="en-US" dirty="0" err="1"/>
              <a:t>pruebas</a:t>
            </a:r>
            <a:r>
              <a:rPr lang="en-US" dirty="0"/>
              <a:t> </a:t>
            </a:r>
            <a:r>
              <a:rPr lang="en-US" dirty="0" err="1"/>
              <a:t>unitarias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Existen</a:t>
            </a:r>
            <a:r>
              <a:rPr lang="en-US" dirty="0"/>
              <a:t> </a:t>
            </a:r>
            <a:r>
              <a:rPr lang="en-US" dirty="0" err="1"/>
              <a:t>otras</a:t>
            </a:r>
            <a:r>
              <a:rPr lang="en-US" dirty="0"/>
              <a:t> tools para </a:t>
            </a:r>
            <a:r>
              <a:rPr lang="en-US" dirty="0" err="1"/>
              <a:t>realizar</a:t>
            </a:r>
            <a:r>
              <a:rPr lang="en-US" dirty="0"/>
              <a:t> </a:t>
            </a:r>
            <a:r>
              <a:rPr lang="en-US" dirty="0" err="1"/>
              <a:t>pruebas</a:t>
            </a:r>
            <a:r>
              <a:rPr lang="en-US" dirty="0"/>
              <a:t> </a:t>
            </a:r>
            <a:r>
              <a:rPr lang="en-US" dirty="0" err="1"/>
              <a:t>unitarias</a:t>
            </a:r>
            <a:r>
              <a:rPr lang="en-US" dirty="0"/>
              <a:t>, que </a:t>
            </a:r>
            <a:r>
              <a:rPr lang="en-US" dirty="0" err="1"/>
              <a:t>partes</a:t>
            </a:r>
            <a:r>
              <a:rPr lang="en-US" dirty="0"/>
              <a:t> de la base de </a:t>
            </a:r>
            <a:r>
              <a:rPr lang="en-US" dirty="0" err="1"/>
              <a:t>jUnit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BDD (Behavior Driven Development)</a:t>
            </a:r>
            <a:r>
              <a:rPr lang="en-US" dirty="0"/>
              <a:t> “Desarrollo </a:t>
            </a:r>
            <a:r>
              <a:rPr lang="en-US" dirty="0" err="1"/>
              <a:t>guiado</a:t>
            </a:r>
            <a:r>
              <a:rPr lang="en-US" dirty="0"/>
              <a:t> por </a:t>
            </a:r>
            <a:r>
              <a:rPr lang="en-US" dirty="0" err="1"/>
              <a:t>comportamiento</a:t>
            </a:r>
            <a:r>
              <a:rPr lang="en-US" dirty="0"/>
              <a:t>” que </a:t>
            </a:r>
            <a:r>
              <a:rPr lang="en-US" dirty="0" err="1"/>
              <a:t>utiliza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ayuda</a:t>
            </a:r>
            <a:r>
              <a:rPr lang="en-US" dirty="0"/>
              <a:t> el framework </a:t>
            </a:r>
            <a:r>
              <a:rPr lang="en-US" b="1" dirty="0"/>
              <a:t>Cucumber </a:t>
            </a:r>
            <a:r>
              <a:rPr lang="en-US" dirty="0"/>
              <a:t>(</a:t>
            </a:r>
            <a:r>
              <a:rPr lang="en-US" dirty="0" err="1"/>
              <a:t>Lenguaje</a:t>
            </a:r>
            <a:r>
              <a:rPr lang="en-US" dirty="0"/>
              <a:t> Neutral)</a:t>
            </a:r>
            <a:r>
              <a:rPr lang="en-US" b="1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Karate Framework. </a:t>
            </a:r>
            <a:r>
              <a:rPr lang="en-US" dirty="0"/>
              <a:t>Es un Framework de </a:t>
            </a:r>
            <a:r>
              <a:rPr lang="en-US" dirty="0" err="1"/>
              <a:t>codigo</a:t>
            </a:r>
            <a:r>
              <a:rPr lang="en-US" dirty="0"/>
              <a:t> </a:t>
            </a:r>
            <a:r>
              <a:rPr lang="en-US" dirty="0" err="1"/>
              <a:t>abierto</a:t>
            </a:r>
            <a:r>
              <a:rPr lang="en-US" dirty="0"/>
              <a:t> para </a:t>
            </a:r>
            <a:r>
              <a:rPr lang="en-US" dirty="0" err="1"/>
              <a:t>Testeo</a:t>
            </a:r>
            <a:r>
              <a:rPr lang="en-US" dirty="0"/>
              <a:t> de APIs </a:t>
            </a:r>
            <a:r>
              <a:rPr lang="en-US" dirty="0" err="1"/>
              <a:t>automatizadas</a:t>
            </a:r>
            <a:r>
              <a:rPr lang="en-US" dirty="0"/>
              <a:t> (API Test-automation, mocks) que </a:t>
            </a:r>
            <a:r>
              <a:rPr lang="en-US" dirty="0" err="1"/>
              <a:t>utiliza</a:t>
            </a:r>
            <a:r>
              <a:rPr lang="en-US" dirty="0"/>
              <a:t> </a:t>
            </a:r>
            <a:r>
              <a:rPr lang="en-US" b="1" dirty="0"/>
              <a:t>Cucumber </a:t>
            </a:r>
            <a:r>
              <a:rPr lang="en-US" dirty="0"/>
              <a:t>para </a:t>
            </a:r>
            <a:r>
              <a:rPr lang="en-US" dirty="0" err="1"/>
              <a:t>hacer</a:t>
            </a:r>
            <a:r>
              <a:rPr lang="en-US" dirty="0"/>
              <a:t> las </a:t>
            </a:r>
            <a:r>
              <a:rPr lang="en-US" dirty="0" err="1"/>
              <a:t>pruebas</a:t>
            </a:r>
            <a:r>
              <a:rPr lang="en-US" dirty="0"/>
              <a:t> </a:t>
            </a:r>
            <a:r>
              <a:rPr lang="en-US" dirty="0" err="1"/>
              <a:t>unitarias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Selenium. </a:t>
            </a:r>
            <a:r>
              <a:rPr lang="en-US" dirty="0"/>
              <a:t>E</a:t>
            </a:r>
            <a:r>
              <a:rPr lang="es-ES" dirty="0"/>
              <a:t>s un entorno de pruebas de software para aplicaciones basadas en la web, utiliza un driver (</a:t>
            </a:r>
            <a:r>
              <a:rPr lang="es-ES" b="1" dirty="0" err="1"/>
              <a:t>WebDriver</a:t>
            </a:r>
            <a:r>
              <a:rPr lang="es-ES" b="1" dirty="0"/>
              <a:t>) </a:t>
            </a:r>
            <a:r>
              <a:rPr lang="es-ES" dirty="0"/>
              <a:t>para usarse en algún navegador especifico (IE, Google Chrome) y se puede usar en cualquier lenguaje (Java, C#)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 err="1"/>
              <a:t>Ready</a:t>
            </a:r>
            <a:r>
              <a:rPr lang="es-ES" b="1" dirty="0"/>
              <a:t> API</a:t>
            </a:r>
            <a:r>
              <a:rPr lang="es-ES" dirty="0"/>
              <a:t>, La plataforma </a:t>
            </a:r>
            <a:r>
              <a:rPr lang="es-ES" dirty="0" err="1"/>
              <a:t>ReadyAPI</a:t>
            </a:r>
            <a:r>
              <a:rPr lang="es-ES" dirty="0"/>
              <a:t> acelera las pruebas funcionales, de seguridad y de carga de los servicios </a:t>
            </a:r>
            <a:r>
              <a:rPr lang="es-ES" dirty="0" err="1"/>
              <a:t>RESTful</a:t>
            </a:r>
            <a:r>
              <a:rPr lang="es-ES" dirty="0"/>
              <a:t>, SOAP, </a:t>
            </a:r>
            <a:r>
              <a:rPr lang="es-ES" dirty="0" err="1"/>
              <a:t>GraphQL</a:t>
            </a:r>
            <a:r>
              <a:rPr lang="es-ES" dirty="0"/>
              <a:t> y otros servicios web justo dentro de su canalización CI/CD.</a:t>
            </a:r>
          </a:p>
          <a:p>
            <a:pPr marL="457200" indent="-457200">
              <a:buFont typeface="+mj-lt"/>
              <a:buAutoNum type="arabicPeriod"/>
            </a:pPr>
            <a:r>
              <a:rPr lang="es-ES" b="1" dirty="0" err="1"/>
              <a:t>Mockito</a:t>
            </a:r>
            <a:r>
              <a:rPr lang="es-ES" dirty="0"/>
              <a:t> Framework</a:t>
            </a:r>
          </a:p>
          <a:p>
            <a:pPr marL="457200" indent="-457200">
              <a:buFont typeface="+mj-lt"/>
              <a:buAutoNum type="arabicPeriod"/>
            </a:pPr>
            <a:endParaRPr lang="es-E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b="1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057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err="1"/>
              <a:t>Contenido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080ECA-F7ED-40E8-94EB-347125C8FFA6}"/>
              </a:ext>
            </a:extLst>
          </p:cNvPr>
          <p:cNvSpPr txBox="1"/>
          <p:nvPr/>
        </p:nvSpPr>
        <p:spPr>
          <a:xfrm>
            <a:off x="1097280" y="1988192"/>
            <a:ext cx="908695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A) Modulo 1, Conceptos básicos - (Clase 1)</a:t>
            </a:r>
          </a:p>
          <a:p>
            <a:r>
              <a:rPr lang="es-ES" dirty="0"/>
              <a:t>   1) ¿Que es el </a:t>
            </a:r>
            <a:r>
              <a:rPr lang="es-ES" dirty="0" err="1"/>
              <a:t>Testing</a:t>
            </a:r>
            <a:r>
              <a:rPr lang="es-ES" dirty="0"/>
              <a:t>?</a:t>
            </a:r>
          </a:p>
          <a:p>
            <a:r>
              <a:rPr lang="es-ES" dirty="0"/>
              <a:t>   2) ¿Tipos de Pruebas de Software?</a:t>
            </a:r>
          </a:p>
          <a:p>
            <a:r>
              <a:rPr lang="es-ES" dirty="0"/>
              <a:t>   3) ¿Porque necesitamos hacer pruebas en el </a:t>
            </a:r>
            <a:r>
              <a:rPr lang="es-ES" dirty="0" err="1"/>
              <a:t>Sotware</a:t>
            </a:r>
            <a:r>
              <a:rPr lang="es-ES" dirty="0"/>
              <a:t>?</a:t>
            </a:r>
          </a:p>
          <a:p>
            <a:r>
              <a:rPr lang="es-ES" dirty="0"/>
              <a:t>   4) ¿Que es </a:t>
            </a:r>
            <a:r>
              <a:rPr lang="es-ES" dirty="0" err="1"/>
              <a:t>jUnit</a:t>
            </a:r>
            <a:r>
              <a:rPr lang="es-ES" dirty="0"/>
              <a:t>?</a:t>
            </a:r>
          </a:p>
          <a:p>
            <a:r>
              <a:rPr lang="es-ES" dirty="0"/>
              <a:t>   5) </a:t>
            </a:r>
            <a:r>
              <a:rPr lang="es-ES" dirty="0" err="1"/>
              <a:t>Caracteristicas</a:t>
            </a:r>
            <a:r>
              <a:rPr lang="es-ES" dirty="0"/>
              <a:t> del </a:t>
            </a:r>
            <a:r>
              <a:rPr lang="es-ES" dirty="0" err="1"/>
              <a:t>jUnit</a:t>
            </a:r>
            <a:endParaRPr lang="es-ES" dirty="0"/>
          </a:p>
          <a:p>
            <a:r>
              <a:rPr lang="es-ES" dirty="0"/>
              <a:t>   6) ¿Que es TDD?</a:t>
            </a:r>
          </a:p>
          <a:p>
            <a:r>
              <a:rPr lang="es-ES" dirty="0"/>
              <a:t>   7) Otras Tools para pruebas (BDD, Karate, </a:t>
            </a:r>
            <a:r>
              <a:rPr lang="es-ES" dirty="0" err="1"/>
              <a:t>Ready</a:t>
            </a:r>
            <a:r>
              <a:rPr lang="es-ES" dirty="0"/>
              <a:t> API)</a:t>
            </a: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704565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Cucumber con BDD</a:t>
            </a:r>
          </a:p>
        </p:txBody>
      </p:sp>
      <p:pic>
        <p:nvPicPr>
          <p:cNvPr id="2052" name="Picture 4" descr="BDD Testing with Cucumber, Java and JUnit | hasCode.com">
            <a:extLst>
              <a:ext uri="{FF2B5EF4-FFF2-40B4-BE49-F238E27FC236}">
                <a16:creationId xmlns:a16="http://schemas.microsoft.com/office/drawing/2014/main" id="{FDD22A39-E88D-4B83-B284-34D47E486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2763" y="1908070"/>
            <a:ext cx="7333674" cy="4516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797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Cucumber test results don't display examples name or steps · Issue #1360 ·  cucumber/cucumber-jvm · GitHub">
            <a:extLst>
              <a:ext uri="{FF2B5EF4-FFF2-40B4-BE49-F238E27FC236}">
                <a16:creationId xmlns:a16="http://schemas.microsoft.com/office/drawing/2014/main" id="{4F77C198-C252-4C68-95DA-8C81BBC180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32"/>
          <a:stretch/>
        </p:blipFill>
        <p:spPr bwMode="auto">
          <a:xfrm>
            <a:off x="2859376" y="167499"/>
            <a:ext cx="6473248" cy="6135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8105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Modulo 2 –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Practica</a:t>
            </a:r>
            <a:r>
              <a:rPr lang="en-US" dirty="0"/>
              <a:t> con </a:t>
            </a:r>
            <a:r>
              <a:rPr lang="en-US" dirty="0" err="1"/>
              <a:t>jUnit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2608" lvl="1" indent="0">
              <a:buNone/>
            </a:pPr>
            <a:endParaRPr lang="en-US" dirty="0"/>
          </a:p>
          <a:p>
            <a:pPr marL="292608" lvl="1" indent="0">
              <a:buNone/>
            </a:pPr>
            <a:endParaRPr lang="en-US" dirty="0"/>
          </a:p>
          <a:p>
            <a:pPr marL="749808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1307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Configuracion</a:t>
            </a:r>
            <a:r>
              <a:rPr lang="en-US" dirty="0"/>
              <a:t> de 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2608" lvl="1" indent="0">
              <a:buNone/>
            </a:pPr>
            <a:r>
              <a:rPr lang="en-US" dirty="0" err="1"/>
              <a:t>jUnit</a:t>
            </a:r>
            <a:r>
              <a:rPr lang="en-US" dirty="0"/>
              <a:t> se </a:t>
            </a:r>
            <a:r>
              <a:rPr lang="en-US" dirty="0" err="1"/>
              <a:t>acopla</a:t>
            </a:r>
            <a:r>
              <a:rPr lang="en-US" dirty="0"/>
              <a:t> para </a:t>
            </a:r>
            <a:r>
              <a:rPr lang="en-US" dirty="0" err="1"/>
              <a:t>cualquier</a:t>
            </a:r>
            <a:r>
              <a:rPr lang="en-US" dirty="0"/>
              <a:t> </a:t>
            </a:r>
            <a:r>
              <a:rPr lang="en-US" dirty="0" err="1"/>
              <a:t>cualquier</a:t>
            </a:r>
            <a:r>
              <a:rPr lang="en-US" dirty="0"/>
              <a:t> </a:t>
            </a:r>
            <a:r>
              <a:rPr lang="en-US" dirty="0" err="1"/>
              <a:t>cualquier</a:t>
            </a:r>
            <a:r>
              <a:rPr lang="en-US" dirty="0"/>
              <a:t> IDE. La </a:t>
            </a:r>
            <a:r>
              <a:rPr lang="en-US" dirty="0" err="1"/>
              <a:t>mayoria</a:t>
            </a:r>
            <a:r>
              <a:rPr lang="en-US" dirty="0"/>
              <a:t> de los IDEs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integracion</a:t>
            </a:r>
            <a:r>
              <a:rPr lang="en-US" dirty="0"/>
              <a:t> con </a:t>
            </a:r>
            <a:r>
              <a:rPr lang="en-US" dirty="0" err="1"/>
              <a:t>jUnit</a:t>
            </a:r>
            <a:r>
              <a:rPr lang="en-US" dirty="0"/>
              <a:t>. Si </a:t>
            </a:r>
            <a:r>
              <a:rPr lang="en-US" dirty="0" err="1"/>
              <a:t>cumplen</a:t>
            </a:r>
            <a:r>
              <a:rPr lang="en-US" dirty="0"/>
              <a:t> los </a:t>
            </a:r>
            <a:r>
              <a:rPr lang="en-US" dirty="0" err="1"/>
              <a:t>siguientes</a:t>
            </a:r>
            <a:r>
              <a:rPr lang="en-US" dirty="0"/>
              <a:t> </a:t>
            </a:r>
            <a:r>
              <a:rPr lang="en-US" dirty="0" err="1"/>
              <a:t>requisitos</a:t>
            </a:r>
            <a:r>
              <a:rPr lang="en-US" dirty="0"/>
              <a:t>, </a:t>
            </a:r>
            <a:r>
              <a:rPr lang="en-US" dirty="0" err="1"/>
              <a:t>podra</a:t>
            </a:r>
            <a:r>
              <a:rPr lang="en-US" dirty="0"/>
              <a:t> utilizer </a:t>
            </a:r>
            <a:r>
              <a:rPr lang="en-US" dirty="0" err="1"/>
              <a:t>jUnit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cualquier</a:t>
            </a:r>
            <a:r>
              <a:rPr lang="en-US" dirty="0"/>
              <a:t> IDE </a:t>
            </a:r>
            <a:r>
              <a:rPr lang="en-US" dirty="0" err="1"/>
              <a:t>donde</a:t>
            </a:r>
            <a:r>
              <a:rPr lang="en-US" dirty="0"/>
              <a:t> se </a:t>
            </a:r>
            <a:r>
              <a:rPr lang="en-US" dirty="0" err="1"/>
              <a:t>desarrolle</a:t>
            </a:r>
            <a:r>
              <a:rPr lang="en-US" dirty="0"/>
              <a:t> Java o </a:t>
            </a:r>
            <a:r>
              <a:rPr lang="en-US" dirty="0" err="1"/>
              <a:t>incluso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linea</a:t>
            </a:r>
            <a:r>
              <a:rPr lang="en-US" dirty="0"/>
              <a:t> de commandos </a:t>
            </a:r>
            <a:r>
              <a:rPr lang="en-US" dirty="0" err="1"/>
              <a:t>teniendo</a:t>
            </a:r>
            <a:r>
              <a:rPr lang="en-US" dirty="0"/>
              <a:t> </a:t>
            </a:r>
            <a:r>
              <a:rPr lang="en-US" dirty="0" err="1"/>
              <a:t>configurado</a:t>
            </a:r>
            <a:r>
              <a:rPr lang="en-US" dirty="0"/>
              <a:t> </a:t>
            </a:r>
            <a:r>
              <a:rPr lang="en-US" dirty="0" err="1"/>
              <a:t>todo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ambiente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ordenador</a:t>
            </a:r>
            <a:r>
              <a:rPr lang="en-US" dirty="0"/>
              <a:t>.</a:t>
            </a:r>
          </a:p>
          <a:p>
            <a:pPr marL="292608" lvl="1" indent="0">
              <a:buNone/>
            </a:pPr>
            <a:endParaRPr lang="en-US" dirty="0"/>
          </a:p>
          <a:p>
            <a:pPr marL="292608" lvl="1" indent="0">
              <a:buNone/>
            </a:pPr>
            <a:endParaRPr lang="en-US" dirty="0"/>
          </a:p>
          <a:p>
            <a:pPr marL="292608" lvl="1" indent="0">
              <a:buNone/>
            </a:pPr>
            <a:endParaRPr lang="en-US" dirty="0"/>
          </a:p>
          <a:p>
            <a:pPr marL="749808" lvl="1" indent="-457200">
              <a:buFont typeface="+mj-lt"/>
              <a:buAutoNum type="arabicPeriod"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B6868F-A2B3-4837-95B1-8744630AC531}"/>
              </a:ext>
            </a:extLst>
          </p:cNvPr>
          <p:cNvGraphicFramePr>
            <a:graphicFrameLocks noGrp="1"/>
          </p:cNvGraphicFramePr>
          <p:nvPr/>
        </p:nvGraphicFramePr>
        <p:xfrm>
          <a:off x="2716213" y="3135154"/>
          <a:ext cx="6819900" cy="1706880"/>
        </p:xfrm>
        <a:graphic>
          <a:graphicData uri="http://schemas.openxmlformats.org/drawingml/2006/table">
            <a:tbl>
              <a:tblPr/>
              <a:tblGrid>
                <a:gridCol w="3409950">
                  <a:extLst>
                    <a:ext uri="{9D8B030D-6E8A-4147-A177-3AD203B41FA5}">
                      <a16:colId xmlns:a16="http://schemas.microsoft.com/office/drawing/2014/main" val="3467313151"/>
                    </a:ext>
                  </a:extLst>
                </a:gridCol>
                <a:gridCol w="3409950">
                  <a:extLst>
                    <a:ext uri="{9D8B030D-6E8A-4147-A177-3AD203B41FA5}">
                      <a16:colId xmlns:a16="http://schemas.microsoft.com/office/drawing/2014/main" val="22323024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IN" dirty="0">
                          <a:effectLst/>
                        </a:rPr>
                        <a:t>JDK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>
                          <a:effectLst/>
                        </a:rPr>
                        <a:t>1.5 or above.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5756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IN">
                          <a:effectLst/>
                        </a:rPr>
                        <a:t>Memory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>
                          <a:effectLst/>
                        </a:rPr>
                        <a:t>No minimum requirement.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81034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IN">
                          <a:effectLst/>
                        </a:rPr>
                        <a:t>Disk Space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>
                          <a:effectLst/>
                        </a:rPr>
                        <a:t>No minimum requirement.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10132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IN">
                          <a:effectLst/>
                        </a:rPr>
                        <a:t>Operating System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dirty="0">
                          <a:effectLst/>
                        </a:rPr>
                        <a:t>No minimum requirement.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63267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74392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Configuracion</a:t>
            </a:r>
            <a:r>
              <a:rPr lang="en-US" dirty="0"/>
              <a:t> de 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2608" lvl="1" indent="0">
              <a:buNone/>
            </a:pPr>
            <a:endParaRPr lang="en-US" dirty="0"/>
          </a:p>
          <a:p>
            <a:pPr marL="292608" lvl="1" indent="0">
              <a:buNone/>
            </a:pPr>
            <a:endParaRPr lang="en-US" dirty="0"/>
          </a:p>
          <a:p>
            <a:pPr marL="749808" lvl="1" indent="-457200">
              <a:buFont typeface="+mj-lt"/>
              <a:buAutoNum type="arabicPeriod"/>
            </a:pP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4573F3F-6016-48D7-BED1-FDC61EBC0268}"/>
              </a:ext>
            </a:extLst>
          </p:cNvPr>
          <p:cNvGraphicFramePr>
            <a:graphicFrameLocks noGrp="1"/>
          </p:cNvGraphicFramePr>
          <p:nvPr/>
        </p:nvGraphicFramePr>
        <p:xfrm>
          <a:off x="2716213" y="2723674"/>
          <a:ext cx="6819900" cy="2529840"/>
        </p:xfrm>
        <a:graphic>
          <a:graphicData uri="http://schemas.openxmlformats.org/drawingml/2006/table">
            <a:tbl>
              <a:tblPr/>
              <a:tblGrid>
                <a:gridCol w="1196340">
                  <a:extLst>
                    <a:ext uri="{9D8B030D-6E8A-4147-A177-3AD203B41FA5}">
                      <a16:colId xmlns:a16="http://schemas.microsoft.com/office/drawing/2014/main" val="1830770577"/>
                    </a:ext>
                  </a:extLst>
                </a:gridCol>
                <a:gridCol w="5623560">
                  <a:extLst>
                    <a:ext uri="{9D8B030D-6E8A-4147-A177-3AD203B41FA5}">
                      <a16:colId xmlns:a16="http://schemas.microsoft.com/office/drawing/2014/main" val="13088031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en-IN">
                          <a:effectLst/>
                        </a:rPr>
                        <a:t>OS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dirty="0">
                          <a:effectLst/>
                        </a:rPr>
                        <a:t>Output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1681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>
                          <a:effectLst/>
                        </a:rPr>
                        <a:t>Windows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java version "1.8.0_101"</a:t>
                      </a:r>
                    </a:p>
                    <a:p>
                      <a:pPr algn="just" fontAlgn="t"/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Java(TM) SE Runtime </a:t>
                      </a:r>
                      <a:r>
                        <a:rPr lang="fr-FR" dirty="0" err="1">
                          <a:solidFill>
                            <a:srgbClr val="000000"/>
                          </a:solidFill>
                          <a:effectLst/>
                        </a:rPr>
                        <a:t>Environment</a:t>
                      </a:r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 (</a:t>
                      </a:r>
                      <a:r>
                        <a:rPr lang="fr-FR" dirty="0" err="1">
                          <a:solidFill>
                            <a:srgbClr val="000000"/>
                          </a:solidFill>
                          <a:effectLst/>
                        </a:rPr>
                        <a:t>build</a:t>
                      </a:r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 1.8.0_101)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07454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>
                          <a:effectLst/>
                        </a:rPr>
                        <a:t>Linux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java version "1.8.0_101"</a:t>
                      </a:r>
                    </a:p>
                    <a:p>
                      <a:pPr algn="just" fontAlgn="t"/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Java(TM) SE Runtime </a:t>
                      </a:r>
                      <a:r>
                        <a:rPr lang="fr-FR" dirty="0" err="1">
                          <a:solidFill>
                            <a:srgbClr val="000000"/>
                          </a:solidFill>
                          <a:effectLst/>
                        </a:rPr>
                        <a:t>Environment</a:t>
                      </a:r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 (</a:t>
                      </a:r>
                      <a:r>
                        <a:rPr lang="fr-FR" dirty="0" err="1">
                          <a:solidFill>
                            <a:srgbClr val="000000"/>
                          </a:solidFill>
                          <a:effectLst/>
                        </a:rPr>
                        <a:t>build</a:t>
                      </a:r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 1.8.0_101)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402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IN">
                          <a:effectLst/>
                        </a:rPr>
                        <a:t>Mac</a:t>
                      </a:r>
                    </a:p>
                  </a:txBody>
                  <a:tcPr marL="76200" marR="76200" marT="76200" marB="7620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java version "1.8.0_101"</a:t>
                      </a:r>
                    </a:p>
                    <a:p>
                      <a:pPr algn="just" fontAlgn="t"/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Java(TM) SE Runtime </a:t>
                      </a:r>
                      <a:r>
                        <a:rPr lang="fr-FR" dirty="0" err="1">
                          <a:solidFill>
                            <a:srgbClr val="000000"/>
                          </a:solidFill>
                          <a:effectLst/>
                        </a:rPr>
                        <a:t>Environment</a:t>
                      </a:r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 (</a:t>
                      </a:r>
                      <a:r>
                        <a:rPr lang="fr-FR" dirty="0" err="1">
                          <a:solidFill>
                            <a:srgbClr val="000000"/>
                          </a:solidFill>
                          <a:effectLst/>
                        </a:rPr>
                        <a:t>build</a:t>
                      </a:r>
                      <a:r>
                        <a:rPr lang="fr-FR" dirty="0">
                          <a:solidFill>
                            <a:srgbClr val="000000"/>
                          </a:solidFill>
                          <a:effectLst/>
                        </a:rPr>
                        <a:t> 1.8.0_101)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2711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24886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Caracteristicas</a:t>
            </a:r>
            <a:r>
              <a:rPr lang="en-US" dirty="0"/>
              <a:t> de los </a:t>
            </a:r>
            <a:r>
              <a:rPr lang="en-US" dirty="0" err="1"/>
              <a:t>jUnit</a:t>
            </a:r>
            <a:br>
              <a:rPr lang="en-US" dirty="0"/>
            </a:br>
            <a:r>
              <a:rPr lang="en-US" sz="2000" dirty="0"/>
              <a:t>(Feature of </a:t>
            </a:r>
            <a:r>
              <a:rPr lang="en-US" sz="2000" dirty="0" err="1"/>
              <a:t>jUnits</a:t>
            </a:r>
            <a:r>
              <a:rPr lang="en-US" sz="2000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 framework de </a:t>
            </a:r>
            <a:r>
              <a:rPr lang="en-US" dirty="0" err="1"/>
              <a:t>jUnit</a:t>
            </a:r>
            <a:r>
              <a:rPr lang="en-US" dirty="0"/>
              <a:t> </a:t>
            </a:r>
            <a:r>
              <a:rPr lang="en-US" dirty="0" err="1"/>
              <a:t>provee</a:t>
            </a:r>
            <a:r>
              <a:rPr lang="en-US" dirty="0"/>
              <a:t> 4 </a:t>
            </a:r>
            <a:r>
              <a:rPr lang="en-US" dirty="0" err="1"/>
              <a:t>caracteristicas</a:t>
            </a:r>
            <a:r>
              <a:rPr lang="en-US" dirty="0"/>
              <a:t> </a:t>
            </a:r>
            <a:r>
              <a:rPr lang="en-US" dirty="0" err="1"/>
              <a:t>importantes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Test Fixtures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Test Suites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Test runners</a:t>
            </a:r>
            <a:endParaRPr lang="en-US" dirty="0">
              <a:sym typeface="Wingdings" panose="05000000000000000000" pitchFamily="2" charset="2"/>
            </a:endParaRP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JUnit classes</a:t>
            </a:r>
          </a:p>
        </p:txBody>
      </p:sp>
    </p:spTree>
    <p:extLst>
      <p:ext uri="{BB962C8B-B14F-4D97-AF65-F5344CB8AC3E}">
        <p14:creationId xmlns:p14="http://schemas.microsoft.com/office/powerpoint/2010/main" val="17182728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Fixtures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" dirty="0"/>
          </a:p>
          <a:p>
            <a:pPr marL="749808" lvl="1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Es un conjunto de </a:t>
            </a:r>
            <a:r>
              <a:rPr lang="en-US" dirty="0" err="1">
                <a:sym typeface="Wingdings" panose="05000000000000000000" pitchFamily="2" charset="2"/>
              </a:rPr>
              <a:t>Objetos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usados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como</a:t>
            </a:r>
            <a:r>
              <a:rPr lang="en-US" dirty="0">
                <a:sym typeface="Wingdings" panose="05000000000000000000" pitchFamily="2" charset="2"/>
              </a:rPr>
              <a:t> base para </a:t>
            </a:r>
            <a:r>
              <a:rPr lang="en-US" dirty="0" err="1">
                <a:sym typeface="Wingdings" panose="05000000000000000000" pitchFamily="2" charset="2"/>
              </a:rPr>
              <a:t>ejecutar</a:t>
            </a:r>
            <a:r>
              <a:rPr lang="en-US" dirty="0">
                <a:sym typeface="Wingdings" panose="05000000000000000000" pitchFamily="2" charset="2"/>
              </a:rPr>
              <a:t> los Tests. </a:t>
            </a:r>
          </a:p>
          <a:p>
            <a:pPr marL="292608" lvl="1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475488" lvl="2" indent="0">
              <a:buNone/>
            </a:pPr>
            <a:r>
              <a:rPr lang="en-US" sz="1600" b="1" dirty="0" err="1">
                <a:sym typeface="Wingdings" panose="05000000000000000000" pitchFamily="2" charset="2"/>
              </a:rPr>
              <a:t>setUp</a:t>
            </a:r>
            <a:r>
              <a:rPr lang="en-US" sz="1600" b="1" dirty="0">
                <a:sym typeface="Wingdings" panose="05000000000000000000" pitchFamily="2" charset="2"/>
              </a:rPr>
              <a:t>(): </a:t>
            </a:r>
            <a:r>
              <a:rPr lang="en-US" sz="1600" dirty="0" err="1">
                <a:sym typeface="Wingdings" panose="05000000000000000000" pitchFamily="2" charset="2"/>
              </a:rPr>
              <a:t>Metodo</a:t>
            </a:r>
            <a:r>
              <a:rPr lang="en-US" sz="1600" dirty="0">
                <a:sym typeface="Wingdings" panose="05000000000000000000" pitchFamily="2" charset="2"/>
              </a:rPr>
              <a:t> que se </a:t>
            </a:r>
            <a:r>
              <a:rPr lang="en-US" sz="1600" dirty="0" err="1">
                <a:sym typeface="Wingdings" panose="05000000000000000000" pitchFamily="2" charset="2"/>
              </a:rPr>
              <a:t>ejecuta</a:t>
            </a:r>
            <a:r>
              <a:rPr lang="en-US" sz="1600" dirty="0">
                <a:sym typeface="Wingdings" panose="05000000000000000000" pitchFamily="2" charset="2"/>
              </a:rPr>
              <a:t> antes de que se </a:t>
            </a:r>
            <a:r>
              <a:rPr lang="en-US" sz="1600" dirty="0" err="1">
                <a:sym typeface="Wingdings" panose="05000000000000000000" pitchFamily="2" charset="2"/>
              </a:rPr>
              <a:t>invoque</a:t>
            </a:r>
            <a:r>
              <a:rPr lang="en-US" sz="1600" dirty="0">
                <a:sym typeface="Wingdings" panose="05000000000000000000" pitchFamily="2" charset="2"/>
              </a:rPr>
              <a:t> </a:t>
            </a:r>
            <a:r>
              <a:rPr lang="en-US" sz="1600" dirty="0" err="1">
                <a:sym typeface="Wingdings" panose="05000000000000000000" pitchFamily="2" charset="2"/>
              </a:rPr>
              <a:t>cada</a:t>
            </a:r>
            <a:r>
              <a:rPr lang="en-US" sz="1600" dirty="0">
                <a:sym typeface="Wingdings" panose="05000000000000000000" pitchFamily="2" charset="2"/>
              </a:rPr>
              <a:t> </a:t>
            </a:r>
            <a:r>
              <a:rPr lang="en-US" sz="1600" dirty="0" err="1">
                <a:sym typeface="Wingdings" panose="05000000000000000000" pitchFamily="2" charset="2"/>
              </a:rPr>
              <a:t>metodo</a:t>
            </a:r>
            <a:r>
              <a:rPr lang="en-US" sz="1600" dirty="0">
                <a:sym typeface="Wingdings" panose="05000000000000000000" pitchFamily="2" charset="2"/>
              </a:rPr>
              <a:t> Test</a:t>
            </a:r>
          </a:p>
          <a:p>
            <a:pPr marL="475488" lvl="2" indent="0">
              <a:buNone/>
            </a:pPr>
            <a:r>
              <a:rPr lang="en-US" sz="1600" b="1" dirty="0" err="1">
                <a:sym typeface="Wingdings" panose="05000000000000000000" pitchFamily="2" charset="2"/>
              </a:rPr>
              <a:t>tearDown</a:t>
            </a:r>
            <a:r>
              <a:rPr lang="en-US" sz="1600" b="1" dirty="0">
                <a:sym typeface="Wingdings" panose="05000000000000000000" pitchFamily="2" charset="2"/>
              </a:rPr>
              <a:t>(): </a:t>
            </a:r>
            <a:r>
              <a:rPr lang="en-US" sz="1600" dirty="0" err="1">
                <a:sym typeface="Wingdings" panose="05000000000000000000" pitchFamily="2" charset="2"/>
              </a:rPr>
              <a:t>Metodo</a:t>
            </a:r>
            <a:r>
              <a:rPr lang="en-US" sz="1600" dirty="0">
                <a:sym typeface="Wingdings" panose="05000000000000000000" pitchFamily="2" charset="2"/>
              </a:rPr>
              <a:t> que se </a:t>
            </a:r>
            <a:r>
              <a:rPr lang="en-US" sz="1600" dirty="0" err="1">
                <a:sym typeface="Wingdings" panose="05000000000000000000" pitchFamily="2" charset="2"/>
              </a:rPr>
              <a:t>ejecutar</a:t>
            </a:r>
            <a:r>
              <a:rPr lang="en-US" sz="1600" dirty="0">
                <a:sym typeface="Wingdings" panose="05000000000000000000" pitchFamily="2" charset="2"/>
              </a:rPr>
              <a:t> </a:t>
            </a:r>
            <a:r>
              <a:rPr lang="en-US" sz="1600" dirty="0" err="1">
                <a:sym typeface="Wingdings" panose="05000000000000000000" pitchFamily="2" charset="2"/>
              </a:rPr>
              <a:t>despues</a:t>
            </a:r>
            <a:r>
              <a:rPr lang="en-US" sz="1600" dirty="0">
                <a:sym typeface="Wingdings" panose="05000000000000000000" pitchFamily="2" charset="2"/>
              </a:rPr>
              <a:t> de que se </a:t>
            </a:r>
            <a:r>
              <a:rPr lang="en-US" sz="1600" dirty="0" err="1">
                <a:sym typeface="Wingdings" panose="05000000000000000000" pitchFamily="2" charset="2"/>
              </a:rPr>
              <a:t>invoque</a:t>
            </a:r>
            <a:r>
              <a:rPr lang="en-US" sz="1600" dirty="0">
                <a:sym typeface="Wingdings" panose="05000000000000000000" pitchFamily="2" charset="2"/>
              </a:rPr>
              <a:t> </a:t>
            </a:r>
            <a:r>
              <a:rPr lang="en-US" sz="1600" dirty="0" err="1">
                <a:sym typeface="Wingdings" panose="05000000000000000000" pitchFamily="2" charset="2"/>
              </a:rPr>
              <a:t>cada</a:t>
            </a:r>
            <a:r>
              <a:rPr lang="en-US" sz="1600" dirty="0">
                <a:sym typeface="Wingdings" panose="05000000000000000000" pitchFamily="2" charset="2"/>
              </a:rPr>
              <a:t> </a:t>
            </a:r>
            <a:r>
              <a:rPr lang="en-US" sz="1600" dirty="0" err="1">
                <a:sym typeface="Wingdings" panose="05000000000000000000" pitchFamily="2" charset="2"/>
              </a:rPr>
              <a:t>metodo</a:t>
            </a:r>
            <a:r>
              <a:rPr lang="en-US" sz="1600" dirty="0">
                <a:sym typeface="Wingdings" panose="05000000000000000000" pitchFamily="2" charset="2"/>
              </a:rPr>
              <a:t> Test.</a:t>
            </a:r>
          </a:p>
        </p:txBody>
      </p:sp>
    </p:spTree>
    <p:extLst>
      <p:ext uri="{BB962C8B-B14F-4D97-AF65-F5344CB8AC3E}">
        <p14:creationId xmlns:p14="http://schemas.microsoft.com/office/powerpoint/2010/main" val="1280045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52563-8042-4062-956C-956C59EBB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Fixtures - Example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11D579-2D2D-4FAB-8825-05A20A3B69C0}"/>
              </a:ext>
            </a:extLst>
          </p:cNvPr>
          <p:cNvSpPr/>
          <p:nvPr/>
        </p:nvSpPr>
        <p:spPr>
          <a:xfrm>
            <a:off x="2544660" y="2299680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public class </a:t>
            </a:r>
            <a:r>
              <a:rPr lang="en-US" dirty="0" err="1"/>
              <a:t>CustomerTest</a:t>
            </a:r>
            <a:r>
              <a:rPr lang="en-US" dirty="0"/>
              <a:t> {</a:t>
            </a:r>
          </a:p>
          <a:p>
            <a:endParaRPr lang="en-US" dirty="0"/>
          </a:p>
          <a:p>
            <a:r>
              <a:rPr lang="en-US" dirty="0"/>
              <a:t>  private Customer </a:t>
            </a:r>
            <a:r>
              <a:rPr lang="en-US" dirty="0" err="1"/>
              <a:t>customer</a:t>
            </a:r>
            <a:r>
              <a:rPr lang="en-US" dirty="0"/>
              <a:t>;</a:t>
            </a:r>
          </a:p>
          <a:p>
            <a:r>
              <a:rPr lang="en-US" dirty="0"/>
              <a:t>  private static final int ID = 1;</a:t>
            </a:r>
          </a:p>
          <a:p>
            <a:r>
              <a:rPr lang="en-US" dirty="0"/>
              <a:t>  private static final String FIRSTNAME = "Winston";</a:t>
            </a:r>
          </a:p>
          <a:p>
            <a:r>
              <a:rPr lang="en-US" dirty="0"/>
              <a:t>  private static final String LASTNAME = "Churchill";</a:t>
            </a:r>
          </a:p>
          <a:p>
            <a:endParaRPr lang="en-US" dirty="0"/>
          </a:p>
          <a:p>
            <a:r>
              <a:rPr lang="en-US" dirty="0"/>
              <a:t>  @</a:t>
            </a:r>
            <a:r>
              <a:rPr lang="en-US" dirty="0" err="1"/>
              <a:t>BeforeEach</a:t>
            </a:r>
            <a:endParaRPr lang="en-US" dirty="0"/>
          </a:p>
          <a:p>
            <a:r>
              <a:rPr lang="en-US" dirty="0"/>
              <a:t>  public void </a:t>
            </a:r>
            <a:r>
              <a:rPr lang="en-US" dirty="0" err="1"/>
              <a:t>setUp</a:t>
            </a:r>
            <a:r>
              <a:rPr lang="en-US" dirty="0"/>
              <a:t>() {</a:t>
            </a:r>
          </a:p>
          <a:p>
            <a:r>
              <a:rPr lang="en-US" dirty="0"/>
              <a:t>    customer = new Customer(ID, FIRSTNAME, LASTNAME);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830980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Suites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Es un conjunto de pruebas se agrupan los casos de pruebas unitarias y se ejecuta juntos. </a:t>
            </a:r>
          </a:p>
          <a:p>
            <a:pPr marL="0" indent="0">
              <a:buNone/>
            </a:pPr>
            <a:r>
              <a:rPr lang="es-ES" dirty="0"/>
              <a:t>Para hacer esto se utilizar las anotaciones </a:t>
            </a:r>
            <a:r>
              <a:rPr lang="es-ES" b="1" dirty="0"/>
              <a:t>@RunWith y @Suite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96072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Runners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Es </a:t>
            </a:r>
            <a:r>
              <a:rPr lang="en-US" dirty="0" err="1">
                <a:sym typeface="Wingdings" panose="05000000000000000000" pitchFamily="2" charset="2"/>
              </a:rPr>
              <a:t>utilizado</a:t>
            </a:r>
            <a:r>
              <a:rPr lang="en-US" dirty="0">
                <a:sym typeface="Wingdings" panose="05000000000000000000" pitchFamily="2" charset="2"/>
              </a:rPr>
              <a:t> para </a:t>
            </a:r>
            <a:r>
              <a:rPr lang="en-US" dirty="0" err="1">
                <a:sym typeface="Wingdings" panose="05000000000000000000" pitchFamily="2" charset="2"/>
              </a:rPr>
              <a:t>ejecutar</a:t>
            </a:r>
            <a:r>
              <a:rPr lang="en-US" dirty="0">
                <a:sym typeface="Wingdings" panose="05000000000000000000" pitchFamily="2" charset="2"/>
              </a:rPr>
              <a:t> de los Test Cases </a:t>
            </a:r>
            <a:r>
              <a:rPr lang="en-US" dirty="0" err="1">
                <a:sym typeface="Wingdings" panose="05000000000000000000" pitchFamily="2" charset="2"/>
              </a:rPr>
              <a:t>desde</a:t>
            </a:r>
            <a:r>
              <a:rPr lang="en-US" dirty="0">
                <a:sym typeface="Wingdings" panose="05000000000000000000" pitchFamily="2" charset="2"/>
              </a:rPr>
              <a:t> un </a:t>
            </a:r>
            <a:r>
              <a:rPr lang="en-US" dirty="0" err="1">
                <a:sym typeface="Wingdings" panose="05000000000000000000" pitchFamily="2" charset="2"/>
              </a:rPr>
              <a:t>metodo</a:t>
            </a:r>
            <a:r>
              <a:rPr lang="en-US" dirty="0">
                <a:sym typeface="Wingdings" panose="05000000000000000000" pitchFamily="2" charset="2"/>
              </a:rPr>
              <a:t> main </a:t>
            </a:r>
            <a:r>
              <a:rPr lang="en-US" dirty="0" err="1">
                <a:sym typeface="Wingdings" panose="05000000000000000000" pitchFamily="2" charset="2"/>
              </a:rPr>
              <a:t>utilizando</a:t>
            </a:r>
            <a:r>
              <a:rPr lang="en-US" dirty="0">
                <a:sym typeface="Wingdings" panose="05000000000000000000" pitchFamily="2" charset="2"/>
              </a:rPr>
              <a:t> la </a:t>
            </a:r>
            <a:r>
              <a:rPr lang="en-US" dirty="0" err="1">
                <a:sym typeface="Wingdings" panose="05000000000000000000" pitchFamily="2" charset="2"/>
              </a:rPr>
              <a:t>funcion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sz="2000" b="1" dirty="0" err="1">
                <a:sym typeface="Wingdings" panose="05000000000000000000" pitchFamily="2" charset="2"/>
              </a:rPr>
              <a:t>JUnitCore.runClasses</a:t>
            </a:r>
            <a:r>
              <a:rPr lang="en-US" sz="2000" b="1" dirty="0">
                <a:sym typeface="Wingdings" panose="05000000000000000000" pitchFamily="2" charset="2"/>
              </a:rPr>
              <a:t>, </a:t>
            </a:r>
            <a:r>
              <a:rPr lang="en-US" sz="2000" dirty="0">
                <a:sym typeface="Wingdings" panose="05000000000000000000" pitchFamily="2" charset="2"/>
              </a:rPr>
              <a:t>con </a:t>
            </a:r>
            <a:r>
              <a:rPr lang="en-US" sz="2000" dirty="0" err="1">
                <a:sym typeface="Wingdings" panose="05000000000000000000" pitchFamily="2" charset="2"/>
              </a:rPr>
              <a:t>ellos</a:t>
            </a:r>
            <a:r>
              <a:rPr lang="en-US" sz="2000" dirty="0">
                <a:sym typeface="Wingdings" panose="05000000000000000000" pitchFamily="2" charset="2"/>
              </a:rPr>
              <a:t> </a:t>
            </a:r>
            <a:r>
              <a:rPr lang="en-US" sz="2000" dirty="0" err="1">
                <a:sym typeface="Wingdings" panose="05000000000000000000" pitchFamily="2" charset="2"/>
              </a:rPr>
              <a:t>podemos</a:t>
            </a:r>
            <a:r>
              <a:rPr lang="en-US" sz="2000" dirty="0">
                <a:sym typeface="Wingdings" panose="05000000000000000000" pitchFamily="2" charset="2"/>
              </a:rPr>
              <a:t> </a:t>
            </a:r>
            <a:r>
              <a:rPr lang="en-US" sz="2000" dirty="0" err="1">
                <a:sym typeface="Wingdings" panose="05000000000000000000" pitchFamily="2" charset="2"/>
              </a:rPr>
              <a:t>obtener</a:t>
            </a:r>
            <a:r>
              <a:rPr lang="en-US" sz="2000" dirty="0">
                <a:sym typeface="Wingdings" panose="05000000000000000000" pitchFamily="2" charset="2"/>
              </a:rPr>
              <a:t> los test que </a:t>
            </a:r>
            <a:r>
              <a:rPr lang="en-US" sz="2000" dirty="0" err="1">
                <a:sym typeface="Wingdings" panose="05000000000000000000" pitchFamily="2" charset="2"/>
              </a:rPr>
              <a:t>fallaron</a:t>
            </a:r>
            <a:r>
              <a:rPr lang="en-US" sz="2000" dirty="0">
                <a:sym typeface="Wingdings" panose="05000000000000000000" pitchFamily="2" charset="2"/>
              </a:rPr>
              <a:t> y </a:t>
            </a:r>
            <a:r>
              <a:rPr lang="en-US" sz="2000" dirty="0" err="1">
                <a:sym typeface="Wingdings" panose="05000000000000000000" pitchFamily="2" charset="2"/>
              </a:rPr>
              <a:t>si</a:t>
            </a:r>
            <a:r>
              <a:rPr lang="en-US" sz="2000" dirty="0">
                <a:sym typeface="Wingdings" panose="05000000000000000000" pitchFamily="2" charset="2"/>
              </a:rPr>
              <a:t> </a:t>
            </a:r>
            <a:r>
              <a:rPr lang="en-US" sz="2000" dirty="0" err="1">
                <a:sym typeface="Wingdings" panose="05000000000000000000" pitchFamily="2" charset="2"/>
              </a:rPr>
              <a:t>pasaron</a:t>
            </a:r>
            <a:r>
              <a:rPr lang="en-US" sz="2000" dirty="0">
                <a:sym typeface="Wingdings" panose="05000000000000000000" pitchFamily="2" charset="2"/>
              </a:rPr>
              <a:t> </a:t>
            </a:r>
            <a:r>
              <a:rPr lang="en-US" sz="2000" dirty="0" err="1">
                <a:sym typeface="Wingdings" panose="05000000000000000000" pitchFamily="2" charset="2"/>
              </a:rPr>
              <a:t>todos</a:t>
            </a:r>
            <a:r>
              <a:rPr lang="en-US" sz="2000" dirty="0">
                <a:sym typeface="Wingdings" panose="05000000000000000000" pitchFamily="2" charset="2"/>
              </a:rPr>
              <a:t> los test o no con la function </a:t>
            </a:r>
            <a:r>
              <a:rPr lang="en-US" sz="2000" b="1" dirty="0" err="1">
                <a:sym typeface="Wingdings" panose="05000000000000000000" pitchFamily="2" charset="2"/>
              </a:rPr>
              <a:t>wasSuccessful</a:t>
            </a:r>
            <a:r>
              <a:rPr lang="en-US" sz="2000" b="1" dirty="0">
                <a:sym typeface="Wingdings" panose="05000000000000000000" pitchFamily="2" charset="2"/>
              </a:rPr>
              <a:t>()</a:t>
            </a:r>
            <a:r>
              <a:rPr lang="en-US" dirty="0">
                <a:sym typeface="Wingdings" panose="05000000000000000000" pitchFamily="2" charset="2"/>
              </a:rPr>
              <a:t>.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18855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err="1"/>
              <a:t>Contenido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080ECA-F7ED-40E8-94EB-347125C8FFA6}"/>
              </a:ext>
            </a:extLst>
          </p:cNvPr>
          <p:cNvSpPr txBox="1"/>
          <p:nvPr/>
        </p:nvSpPr>
        <p:spPr>
          <a:xfrm>
            <a:off x="1097280" y="1988192"/>
            <a:ext cx="90869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B) En la </a:t>
            </a:r>
            <a:r>
              <a:rPr lang="es-ES" b="1" dirty="0" err="1"/>
              <a:t>Pratica</a:t>
            </a:r>
            <a:r>
              <a:rPr lang="es-ES" b="1" dirty="0"/>
              <a:t> con </a:t>
            </a:r>
            <a:r>
              <a:rPr lang="es-ES" b="1" dirty="0" err="1"/>
              <a:t>jUnit</a:t>
            </a:r>
            <a:r>
              <a:rPr lang="es-ES" b="1" dirty="0"/>
              <a:t> - (Clase 2)</a:t>
            </a:r>
          </a:p>
          <a:p>
            <a:r>
              <a:rPr lang="es-ES" dirty="0"/>
              <a:t>   1) Configurando </a:t>
            </a:r>
            <a:r>
              <a:rPr lang="es-ES" dirty="0" err="1"/>
              <a:t>jUnit</a:t>
            </a:r>
            <a:r>
              <a:rPr lang="es-ES" dirty="0"/>
              <a:t> en el IDE</a:t>
            </a:r>
          </a:p>
          <a:p>
            <a:r>
              <a:rPr lang="es-ES" dirty="0"/>
              <a:t>   2) </a:t>
            </a:r>
            <a:r>
              <a:rPr lang="es-ES" dirty="0" err="1"/>
              <a:t>Features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jUnit</a:t>
            </a:r>
            <a:endParaRPr lang="es-ES" dirty="0"/>
          </a:p>
          <a:p>
            <a:r>
              <a:rPr lang="es-ES" dirty="0"/>
              <a:t>      - Fixtures</a:t>
            </a:r>
          </a:p>
          <a:p>
            <a:r>
              <a:rPr lang="es-ES" dirty="0"/>
              <a:t>      - Test Suites</a:t>
            </a:r>
          </a:p>
          <a:p>
            <a:r>
              <a:rPr lang="es-ES" dirty="0"/>
              <a:t>      - Test Runners</a:t>
            </a:r>
          </a:p>
          <a:p>
            <a:r>
              <a:rPr lang="es-ES" dirty="0"/>
              <a:t>      - </a:t>
            </a:r>
            <a:r>
              <a:rPr lang="es-ES" dirty="0" err="1"/>
              <a:t>jUnit</a:t>
            </a:r>
            <a:r>
              <a:rPr lang="es-ES" dirty="0"/>
              <a:t> </a:t>
            </a:r>
            <a:r>
              <a:rPr lang="es-ES" dirty="0" err="1"/>
              <a:t>Classes</a:t>
            </a:r>
            <a:endParaRPr lang="es-ES" dirty="0"/>
          </a:p>
          <a:p>
            <a:r>
              <a:rPr lang="es-ES" dirty="0"/>
              <a:t>   3) Pasos para crear el </a:t>
            </a:r>
            <a:r>
              <a:rPr lang="es-ES" dirty="0" err="1"/>
              <a:t>jUnit</a:t>
            </a:r>
            <a:r>
              <a:rPr lang="es-ES" dirty="0"/>
              <a:t> </a:t>
            </a:r>
          </a:p>
          <a:p>
            <a:r>
              <a:rPr lang="es-ES" dirty="0"/>
              <a:t>      - Crear la Clase</a:t>
            </a:r>
          </a:p>
          <a:p>
            <a:r>
              <a:rPr lang="es-ES" dirty="0"/>
              <a:t>      - Crear la Clase de Test</a:t>
            </a:r>
          </a:p>
          <a:p>
            <a:r>
              <a:rPr lang="es-ES" dirty="0"/>
              <a:t>      - Crear la Clase de Test Runner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11092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0D52-B170-43F2-AF94-5EA3E066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 </a:t>
            </a:r>
            <a:r>
              <a:rPr lang="en-US" dirty="0" err="1"/>
              <a:t>Clases</a:t>
            </a:r>
            <a:r>
              <a:rPr lang="en-US" dirty="0"/>
              <a:t> que </a:t>
            </a:r>
            <a:r>
              <a:rPr lang="en-US" dirty="0" err="1"/>
              <a:t>contiene</a:t>
            </a:r>
            <a:r>
              <a:rPr lang="en-US" dirty="0"/>
              <a:t> JUnit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D1436-07B5-45DC-A10A-D2AD28896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n-US" sz="2400" dirty="0" err="1"/>
              <a:t>Estas</a:t>
            </a:r>
            <a:r>
              <a:rPr lang="en-US" sz="2400" dirty="0"/>
              <a:t> se </a:t>
            </a:r>
            <a:r>
              <a:rPr lang="en-US" sz="2400" dirty="0" err="1"/>
              <a:t>encuentra</a:t>
            </a:r>
            <a:r>
              <a:rPr lang="en-US" sz="2400" dirty="0"/>
              <a:t> dentro del </a:t>
            </a:r>
            <a:r>
              <a:rPr lang="en-US" sz="2400" dirty="0" err="1"/>
              <a:t>paquete</a:t>
            </a:r>
            <a:r>
              <a:rPr lang="en-US" sz="2400" dirty="0"/>
              <a:t>: </a:t>
            </a:r>
            <a:r>
              <a:rPr lang="en-IN" sz="2400" b="1" dirty="0" err="1"/>
              <a:t>junit.framework</a:t>
            </a:r>
            <a:endParaRPr lang="en-US" sz="2400" b="1" dirty="0"/>
          </a:p>
          <a:p>
            <a:pPr marL="292608" lvl="1" indent="0">
              <a:buNone/>
            </a:pPr>
            <a:endParaRPr lang="en-US" sz="2400" dirty="0">
              <a:sym typeface="Wingdings" panose="05000000000000000000" pitchFamily="2" charset="2"/>
            </a:endParaRPr>
          </a:p>
          <a:p>
            <a:pPr marL="292608" lvl="1" indent="0">
              <a:buNone/>
            </a:pPr>
            <a:r>
              <a:rPr lang="en-US" sz="2000" dirty="0" err="1">
                <a:sym typeface="Wingdings" panose="05000000000000000000" pitchFamily="2" charset="2"/>
              </a:rPr>
              <a:t>Estas</a:t>
            </a:r>
            <a:r>
              <a:rPr lang="en-US" sz="2000" dirty="0">
                <a:sym typeface="Wingdings" panose="05000000000000000000" pitchFamily="2" charset="2"/>
              </a:rPr>
              <a:t> </a:t>
            </a:r>
            <a:r>
              <a:rPr lang="en-US" sz="2000" dirty="0" err="1">
                <a:sym typeface="Wingdings" panose="05000000000000000000" pitchFamily="2" charset="2"/>
              </a:rPr>
              <a:t>clases</a:t>
            </a:r>
            <a:r>
              <a:rPr lang="en-US" sz="2000" dirty="0">
                <a:sym typeface="Wingdings" panose="05000000000000000000" pitchFamily="2" charset="2"/>
              </a:rPr>
              <a:t> son super </a:t>
            </a:r>
            <a:r>
              <a:rPr lang="en-US" sz="2000" dirty="0" err="1">
                <a:sym typeface="Wingdings" panose="05000000000000000000" pitchFamily="2" charset="2"/>
              </a:rPr>
              <a:t>importantes</a:t>
            </a:r>
            <a:r>
              <a:rPr lang="en-US" sz="2000" dirty="0">
                <a:sym typeface="Wingdings" panose="05000000000000000000" pitchFamily="2" charset="2"/>
              </a:rPr>
              <a:t>, </a:t>
            </a:r>
            <a:r>
              <a:rPr lang="en-US" sz="2000" dirty="0" err="1">
                <a:sym typeface="Wingdings" panose="05000000000000000000" pitchFamily="2" charset="2"/>
              </a:rPr>
              <a:t>ya</a:t>
            </a:r>
            <a:r>
              <a:rPr lang="en-US" sz="2000" dirty="0">
                <a:sym typeface="Wingdings" panose="05000000000000000000" pitchFamily="2" charset="2"/>
              </a:rPr>
              <a:t> que se </a:t>
            </a:r>
            <a:r>
              <a:rPr lang="en-US" sz="2000" dirty="0" err="1">
                <a:sym typeface="Wingdings" panose="05000000000000000000" pitchFamily="2" charset="2"/>
              </a:rPr>
              <a:t>utilizaran</a:t>
            </a:r>
            <a:r>
              <a:rPr lang="en-US" sz="2000" dirty="0">
                <a:sym typeface="Wingdings" panose="05000000000000000000" pitchFamily="2" charset="2"/>
              </a:rPr>
              <a:t> para </a:t>
            </a:r>
            <a:r>
              <a:rPr lang="en-US" sz="2000" dirty="0" err="1">
                <a:sym typeface="Wingdings" panose="05000000000000000000" pitchFamily="2" charset="2"/>
              </a:rPr>
              <a:t>escribir</a:t>
            </a:r>
            <a:r>
              <a:rPr lang="en-US" sz="2000" dirty="0">
                <a:sym typeface="Wingdings" panose="05000000000000000000" pitchFamily="2" charset="2"/>
              </a:rPr>
              <a:t> </a:t>
            </a:r>
            <a:r>
              <a:rPr lang="en-US" sz="2000" dirty="0" err="1">
                <a:sym typeface="Wingdings" panose="05000000000000000000" pitchFamily="2" charset="2"/>
              </a:rPr>
              <a:t>nuestras</a:t>
            </a:r>
            <a:r>
              <a:rPr lang="en-US" sz="2000" dirty="0">
                <a:sym typeface="Wingdings" panose="05000000000000000000" pitchFamily="2" charset="2"/>
              </a:rPr>
              <a:t> </a:t>
            </a:r>
            <a:r>
              <a:rPr lang="en-US" sz="2000" dirty="0" err="1">
                <a:sym typeface="Wingdings" panose="05000000000000000000" pitchFamily="2" charset="2"/>
              </a:rPr>
              <a:t>pruebas</a:t>
            </a:r>
            <a:r>
              <a:rPr lang="en-US" sz="2000" dirty="0">
                <a:sym typeface="Wingdings" panose="05000000000000000000" pitchFamily="2" charset="2"/>
              </a:rPr>
              <a:t> </a:t>
            </a:r>
            <a:r>
              <a:rPr lang="en-US" sz="2000" dirty="0" err="1">
                <a:sym typeface="Wingdings" panose="05000000000000000000" pitchFamily="2" charset="2"/>
              </a:rPr>
              <a:t>unitarias</a:t>
            </a:r>
            <a:r>
              <a:rPr lang="en-US" sz="2000" dirty="0">
                <a:sym typeface="Wingdings" panose="05000000000000000000" pitchFamily="2" charset="2"/>
              </a:rPr>
              <a:t>.</a:t>
            </a:r>
          </a:p>
          <a:p>
            <a:pPr marL="932688" lvl="2" indent="-457200">
              <a:buFont typeface="+mj-lt"/>
              <a:buAutoNum type="arabicPeriod"/>
            </a:pPr>
            <a:r>
              <a:rPr lang="en-US" sz="1600" b="1" dirty="0"/>
              <a:t>Assert</a:t>
            </a:r>
            <a:r>
              <a:rPr lang="en-US" sz="1600" dirty="0"/>
              <a:t> − </a:t>
            </a:r>
            <a:r>
              <a:rPr lang="en-US" sz="1600" dirty="0" err="1"/>
              <a:t>Contiene</a:t>
            </a:r>
            <a:r>
              <a:rPr lang="en-US" sz="1600" dirty="0"/>
              <a:t> una </a:t>
            </a:r>
            <a:r>
              <a:rPr lang="en-US" sz="1600" dirty="0" err="1"/>
              <a:t>serie</a:t>
            </a:r>
            <a:r>
              <a:rPr lang="en-US" sz="1600" dirty="0"/>
              <a:t> de </a:t>
            </a:r>
            <a:r>
              <a:rPr lang="en-US" sz="1600" dirty="0" err="1"/>
              <a:t>metodos</a:t>
            </a:r>
            <a:r>
              <a:rPr lang="en-US" sz="1600" dirty="0"/>
              <a:t> </a:t>
            </a:r>
            <a:r>
              <a:rPr lang="en-US" sz="1600" b="1" dirty="0"/>
              <a:t>assert</a:t>
            </a:r>
            <a:r>
              <a:rPr lang="en-US" sz="1600" dirty="0"/>
              <a:t>.</a:t>
            </a:r>
          </a:p>
          <a:p>
            <a:pPr marL="932688" lvl="2" indent="-457200">
              <a:buFont typeface="+mj-lt"/>
              <a:buAutoNum type="arabicPeriod"/>
            </a:pPr>
            <a:r>
              <a:rPr lang="en-US" sz="1600" b="1" dirty="0" err="1"/>
              <a:t>TestCase</a:t>
            </a:r>
            <a:r>
              <a:rPr lang="en-US" sz="1600" dirty="0"/>
              <a:t> − </a:t>
            </a:r>
            <a:r>
              <a:rPr lang="en-US" sz="1600" dirty="0" err="1"/>
              <a:t>Contiene</a:t>
            </a:r>
            <a:r>
              <a:rPr lang="en-US" sz="1600" dirty="0"/>
              <a:t> un Test Case que define los Fixtures para </a:t>
            </a:r>
            <a:r>
              <a:rPr lang="en-US" sz="1600" dirty="0" err="1"/>
              <a:t>ejecutar</a:t>
            </a:r>
            <a:r>
              <a:rPr lang="en-US" sz="1600" dirty="0"/>
              <a:t> multiples </a:t>
            </a:r>
            <a:r>
              <a:rPr lang="en-US" sz="1600" dirty="0" err="1"/>
              <a:t>pruebas</a:t>
            </a:r>
            <a:r>
              <a:rPr lang="en-US" sz="1600" dirty="0"/>
              <a:t>.</a:t>
            </a:r>
          </a:p>
          <a:p>
            <a:pPr marL="932688" lvl="2" indent="-457200">
              <a:buFont typeface="+mj-lt"/>
              <a:buAutoNum type="arabicPeriod"/>
            </a:pPr>
            <a:r>
              <a:rPr lang="en-US" sz="1600" b="1" dirty="0" err="1"/>
              <a:t>TestResult</a:t>
            </a:r>
            <a:r>
              <a:rPr lang="en-US" sz="1600" dirty="0"/>
              <a:t> − </a:t>
            </a:r>
            <a:r>
              <a:rPr lang="en-US" sz="1600" dirty="0" err="1"/>
              <a:t>Contiene</a:t>
            </a:r>
            <a:r>
              <a:rPr lang="en-US" sz="1600" dirty="0"/>
              <a:t> los </a:t>
            </a:r>
            <a:r>
              <a:rPr lang="en-US" sz="1600" dirty="0" err="1"/>
              <a:t>metodos</a:t>
            </a:r>
            <a:r>
              <a:rPr lang="en-US" sz="1600" dirty="0"/>
              <a:t> para </a:t>
            </a:r>
            <a:r>
              <a:rPr lang="en-US" sz="1600" dirty="0" err="1"/>
              <a:t>recolectar</a:t>
            </a:r>
            <a:r>
              <a:rPr lang="en-US" sz="1600" dirty="0"/>
              <a:t> los </a:t>
            </a:r>
            <a:r>
              <a:rPr lang="en-US" sz="1600" dirty="0" err="1"/>
              <a:t>resultados</a:t>
            </a:r>
            <a:r>
              <a:rPr lang="en-US" sz="1600" dirty="0"/>
              <a:t> de la </a:t>
            </a:r>
            <a:r>
              <a:rPr lang="en-US" sz="1600" dirty="0" err="1"/>
              <a:t>ejecucion</a:t>
            </a:r>
            <a:r>
              <a:rPr lang="en-US" sz="1600" dirty="0"/>
              <a:t> de un Test Case.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3052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Anotaciones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8B366-173B-46E6-A67C-2BBEA7B0F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878398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Anotaciones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8B366-173B-46E6-A67C-2BBEA7B0F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1. Una annotation es un </a:t>
            </a:r>
            <a:r>
              <a:rPr lang="en-IN" b="1" dirty="0" err="1"/>
              <a:t>metadato</a:t>
            </a:r>
            <a:r>
              <a:rPr lang="en-IN" dirty="0"/>
              <a:t> que se </a:t>
            </a:r>
            <a:r>
              <a:rPr lang="en-IN" dirty="0" err="1"/>
              <a:t>puede</a:t>
            </a:r>
            <a:r>
              <a:rPr lang="en-IN" dirty="0"/>
              <a:t> </a:t>
            </a:r>
            <a:r>
              <a:rPr lang="en-IN" dirty="0" err="1"/>
              <a:t>asociar</a:t>
            </a:r>
            <a:r>
              <a:rPr lang="en-IN" dirty="0"/>
              <a:t> a </a:t>
            </a:r>
            <a:r>
              <a:rPr lang="en-IN" dirty="0" err="1"/>
              <a:t>clases</a:t>
            </a:r>
            <a:r>
              <a:rPr lang="en-IN" dirty="0"/>
              <a:t>, </a:t>
            </a:r>
            <a:r>
              <a:rPr lang="en-IN" dirty="0" err="1"/>
              <a:t>miembros</a:t>
            </a:r>
            <a:r>
              <a:rPr lang="en-IN" dirty="0"/>
              <a:t>, </a:t>
            </a:r>
            <a:r>
              <a:rPr lang="en-IN" dirty="0" err="1"/>
              <a:t>metodos</a:t>
            </a:r>
            <a:r>
              <a:rPr lang="en-IN" dirty="0"/>
              <a:t> o </a:t>
            </a:r>
            <a:r>
              <a:rPr lang="en-IN" dirty="0" err="1"/>
              <a:t>parametros</a:t>
            </a:r>
            <a:r>
              <a:rPr lang="en-IN" dirty="0"/>
              <a:t>. </a:t>
            </a:r>
          </a:p>
          <a:p>
            <a:r>
              <a:rPr lang="es-ES" dirty="0"/>
              <a:t>Nos dan información sobre el elemento que tiene la anotación y permiten definir cómo queremos que sea tratado por el </a:t>
            </a:r>
            <a:r>
              <a:rPr lang="es-ES" dirty="0" err="1"/>
              <a:t>framework</a:t>
            </a:r>
            <a:r>
              <a:rPr lang="es-ES" dirty="0"/>
              <a:t> de ejecución. </a:t>
            </a:r>
          </a:p>
          <a:p>
            <a:r>
              <a:rPr lang="es-ES" dirty="0"/>
              <a:t>No afectan directamente a la semántica del programa.</a:t>
            </a:r>
          </a:p>
        </p:txBody>
      </p:sp>
    </p:spTree>
    <p:extLst>
      <p:ext uri="{BB962C8B-B14F-4D97-AF65-F5344CB8AC3E}">
        <p14:creationId xmlns:p14="http://schemas.microsoft.com/office/powerpoint/2010/main" val="30263680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Anotaciones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8B366-173B-46E6-A67C-2BBEA7B0F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err="1"/>
              <a:t>Alguna</a:t>
            </a:r>
            <a:r>
              <a:rPr lang="en-IN" dirty="0"/>
              <a:t> </a:t>
            </a:r>
            <a:r>
              <a:rPr lang="en-IN" dirty="0" err="1"/>
              <a:t>anotaciones</a:t>
            </a:r>
            <a:r>
              <a:rPr lang="en-IN" dirty="0"/>
              <a:t> mas </a:t>
            </a:r>
            <a:r>
              <a:rPr lang="en-IN" dirty="0" err="1"/>
              <a:t>usadas</a:t>
            </a:r>
            <a:r>
              <a:rPr lang="en-IN" dirty="0"/>
              <a:t> son:</a:t>
            </a:r>
          </a:p>
          <a:p>
            <a:r>
              <a:rPr lang="en-IN" dirty="0"/>
              <a:t>@Test </a:t>
            </a:r>
            <a:r>
              <a:rPr lang="en-IN" dirty="0">
                <a:sym typeface="Wingdings" panose="05000000000000000000" pitchFamily="2" charset="2"/>
              </a:rPr>
              <a:t> </a:t>
            </a:r>
            <a:r>
              <a:rPr lang="en-IN" dirty="0" err="1">
                <a:sym typeface="Wingdings" panose="05000000000000000000" pitchFamily="2" charset="2"/>
              </a:rPr>
              <a:t>Indicar</a:t>
            </a:r>
            <a:r>
              <a:rPr lang="en-IN" dirty="0">
                <a:sym typeface="Wingdings" panose="05000000000000000000" pitchFamily="2" charset="2"/>
              </a:rPr>
              <a:t> que una </a:t>
            </a:r>
            <a:r>
              <a:rPr lang="en-IN" dirty="0" err="1">
                <a:sym typeface="Wingdings" panose="05000000000000000000" pitchFamily="2" charset="2"/>
              </a:rPr>
              <a:t>funcion</a:t>
            </a:r>
            <a:r>
              <a:rPr lang="en-IN" dirty="0">
                <a:sym typeface="Wingdings" panose="05000000000000000000" pitchFamily="2" charset="2"/>
              </a:rPr>
              <a:t> es una </a:t>
            </a:r>
            <a:r>
              <a:rPr lang="en-IN" dirty="0" err="1">
                <a:sym typeface="Wingdings" panose="05000000000000000000" pitchFamily="2" charset="2"/>
              </a:rPr>
              <a:t>prueba</a:t>
            </a:r>
            <a:endParaRPr lang="en-IN" dirty="0"/>
          </a:p>
          <a:p>
            <a:r>
              <a:rPr lang="en-IN" dirty="0"/>
              <a:t>@Before </a:t>
            </a:r>
            <a:r>
              <a:rPr lang="en-IN" dirty="0">
                <a:sym typeface="Wingdings" panose="05000000000000000000" pitchFamily="2" charset="2"/>
              </a:rPr>
              <a:t> Se llama </a:t>
            </a:r>
            <a:r>
              <a:rPr lang="en-IN" dirty="0" err="1">
                <a:sym typeface="Wingdings" panose="05000000000000000000" pitchFamily="2" charset="2"/>
              </a:rPr>
              <a:t>en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 err="1">
                <a:sym typeface="Wingdings" panose="05000000000000000000" pitchFamily="2" charset="2"/>
              </a:rPr>
              <a:t>cada</a:t>
            </a:r>
            <a:r>
              <a:rPr lang="en-IN" dirty="0">
                <a:sym typeface="Wingdings" panose="05000000000000000000" pitchFamily="2" charset="2"/>
              </a:rPr>
              <a:t> Test antes de ser </a:t>
            </a:r>
            <a:r>
              <a:rPr lang="en-IN" dirty="0" err="1">
                <a:sym typeface="Wingdings" panose="05000000000000000000" pitchFamily="2" charset="2"/>
              </a:rPr>
              <a:t>ejecutado</a:t>
            </a:r>
            <a:endParaRPr lang="en-IN" dirty="0"/>
          </a:p>
          <a:p>
            <a:r>
              <a:rPr lang="en-IN" dirty="0"/>
              <a:t>@BeforeClass </a:t>
            </a:r>
            <a:r>
              <a:rPr lang="en-IN" dirty="0" err="1"/>
              <a:t>Sellama</a:t>
            </a:r>
            <a:r>
              <a:rPr lang="en-IN" dirty="0"/>
              <a:t> solo una </a:t>
            </a:r>
            <a:r>
              <a:rPr lang="en-IN" dirty="0" err="1"/>
              <a:t>vez</a:t>
            </a:r>
            <a:r>
              <a:rPr lang="en-IN" dirty="0"/>
              <a:t> antes de </a:t>
            </a:r>
            <a:r>
              <a:rPr lang="en-IN" dirty="0" err="1"/>
              <a:t>ejecutar</a:t>
            </a:r>
            <a:r>
              <a:rPr lang="en-IN" dirty="0"/>
              <a:t> los Test Cases</a:t>
            </a:r>
          </a:p>
          <a:p>
            <a:r>
              <a:rPr lang="en-IN" dirty="0"/>
              <a:t>@After </a:t>
            </a:r>
            <a:r>
              <a:rPr lang="en-IN" dirty="0">
                <a:sym typeface="Wingdings" panose="05000000000000000000" pitchFamily="2" charset="2"/>
              </a:rPr>
              <a:t> Se llama </a:t>
            </a:r>
            <a:r>
              <a:rPr lang="en-IN" dirty="0" err="1">
                <a:sym typeface="Wingdings" panose="05000000000000000000" pitchFamily="2" charset="2"/>
              </a:rPr>
              <a:t>en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 err="1">
                <a:sym typeface="Wingdings" panose="05000000000000000000" pitchFamily="2" charset="2"/>
              </a:rPr>
              <a:t>cada</a:t>
            </a:r>
            <a:r>
              <a:rPr lang="en-IN" dirty="0">
                <a:sym typeface="Wingdings" panose="05000000000000000000" pitchFamily="2" charset="2"/>
              </a:rPr>
              <a:t> test </a:t>
            </a:r>
            <a:r>
              <a:rPr lang="en-IN" dirty="0" err="1">
                <a:sym typeface="Wingdings" panose="05000000000000000000" pitchFamily="2" charset="2"/>
              </a:rPr>
              <a:t>despues</a:t>
            </a:r>
            <a:r>
              <a:rPr lang="en-IN" dirty="0">
                <a:sym typeface="Wingdings" panose="05000000000000000000" pitchFamily="2" charset="2"/>
              </a:rPr>
              <a:t> de ser </a:t>
            </a:r>
            <a:r>
              <a:rPr lang="en-IN" dirty="0" err="1">
                <a:sym typeface="Wingdings" panose="05000000000000000000" pitchFamily="2" charset="2"/>
              </a:rPr>
              <a:t>ejecutado</a:t>
            </a:r>
            <a:r>
              <a:rPr lang="en-IN" dirty="0">
                <a:sym typeface="Wingdings" panose="05000000000000000000" pitchFamily="2" charset="2"/>
              </a:rPr>
              <a:t> el Test</a:t>
            </a:r>
            <a:endParaRPr lang="en-IN" dirty="0"/>
          </a:p>
          <a:p>
            <a:r>
              <a:rPr lang="en-IN" dirty="0"/>
              <a:t>@AfterClass </a:t>
            </a:r>
            <a:r>
              <a:rPr lang="en-IN" dirty="0">
                <a:sym typeface="Wingdings" panose="05000000000000000000" pitchFamily="2" charset="2"/>
              </a:rPr>
              <a:t> Se llama solo una </a:t>
            </a:r>
            <a:r>
              <a:rPr lang="en-IN" dirty="0" err="1">
                <a:sym typeface="Wingdings" panose="05000000000000000000" pitchFamily="2" charset="2"/>
              </a:rPr>
              <a:t>vez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 err="1">
                <a:sym typeface="Wingdings" panose="05000000000000000000" pitchFamily="2" charset="2"/>
              </a:rPr>
              <a:t>despues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 err="1">
                <a:sym typeface="Wingdings" panose="05000000000000000000" pitchFamily="2" charset="2"/>
              </a:rPr>
              <a:t>ejecutar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 err="1">
                <a:sym typeface="Wingdings" panose="05000000000000000000" pitchFamily="2" charset="2"/>
              </a:rPr>
              <a:t>todos</a:t>
            </a:r>
            <a:r>
              <a:rPr lang="en-IN" dirty="0">
                <a:sym typeface="Wingdings" panose="05000000000000000000" pitchFamily="2" charset="2"/>
              </a:rPr>
              <a:t> los Test Cases</a:t>
            </a:r>
            <a:endParaRPr lang="en-IN" dirty="0"/>
          </a:p>
          <a:p>
            <a:r>
              <a:rPr lang="en-IN" dirty="0"/>
              <a:t>@Ignore </a:t>
            </a:r>
            <a:r>
              <a:rPr lang="en-IN" dirty="0">
                <a:sym typeface="Wingdings" panose="05000000000000000000" pitchFamily="2" charset="2"/>
              </a:rPr>
              <a:t> </a:t>
            </a:r>
            <a:r>
              <a:rPr lang="en-IN" dirty="0" err="1">
                <a:sym typeface="Wingdings" panose="05000000000000000000" pitchFamily="2" charset="2"/>
              </a:rPr>
              <a:t>Indicar</a:t>
            </a:r>
            <a:r>
              <a:rPr lang="en-IN" dirty="0">
                <a:sym typeface="Wingdings" panose="05000000000000000000" pitchFamily="2" charset="2"/>
              </a:rPr>
              <a:t> que un Test </a:t>
            </a:r>
            <a:r>
              <a:rPr lang="en-IN" dirty="0" err="1">
                <a:sym typeface="Wingdings" panose="05000000000000000000" pitchFamily="2" charset="2"/>
              </a:rPr>
              <a:t>deber</a:t>
            </a:r>
            <a:r>
              <a:rPr lang="en-IN" dirty="0">
                <a:sym typeface="Wingdings" panose="05000000000000000000" pitchFamily="2" charset="2"/>
              </a:rPr>
              <a:t> ser </a:t>
            </a:r>
            <a:r>
              <a:rPr lang="en-IN" dirty="0" err="1">
                <a:sym typeface="Wingdings" panose="05000000000000000000" pitchFamily="2" charset="2"/>
              </a:rPr>
              <a:t>ignorado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51675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Pasos para </a:t>
            </a:r>
            <a:r>
              <a:rPr lang="en-US" dirty="0" err="1"/>
              <a:t>crear</a:t>
            </a:r>
            <a:r>
              <a:rPr lang="en-US" dirty="0"/>
              <a:t> un Test Unit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8B366-173B-46E6-A67C-2BBEA7B0F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092198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Pasos para </a:t>
            </a:r>
            <a:r>
              <a:rPr lang="en-US" dirty="0" err="1"/>
              <a:t>crear</a:t>
            </a:r>
            <a:r>
              <a:rPr lang="en-US" dirty="0"/>
              <a:t> un Test Unit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8B366-173B-46E6-A67C-2BBEA7B0F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1) Las clases donde estarán las pruebas deber ir en un </a:t>
            </a:r>
            <a:r>
              <a:rPr lang="es-ES" dirty="0" err="1"/>
              <a:t>sub-paquete</a:t>
            </a:r>
            <a:r>
              <a:rPr lang="es-ES" dirty="0"/>
              <a:t> donde se encontraran todas las pruebas unitarias.</a:t>
            </a:r>
          </a:p>
          <a:p>
            <a:r>
              <a:rPr lang="es-ES" dirty="0"/>
              <a:t>2) importar el la librería de </a:t>
            </a:r>
            <a:r>
              <a:rPr lang="es-ES" dirty="0" err="1"/>
              <a:t>jUnit</a:t>
            </a:r>
            <a:r>
              <a:rPr lang="es-ES" dirty="0"/>
              <a:t> </a:t>
            </a:r>
            <a:r>
              <a:rPr lang="es-ES" dirty="0">
                <a:sym typeface="Wingdings" panose="05000000000000000000" pitchFamily="2" charset="2"/>
              </a:rPr>
              <a:t> 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import.com.junit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.*;</a:t>
            </a:r>
          </a:p>
          <a:p>
            <a:r>
              <a:rPr lang="es-ES" sz="1800" dirty="0"/>
              <a:t>3) Crear una clase base el cual se usara para crear sus correspondientes pruebas unitarias.</a:t>
            </a:r>
          </a:p>
          <a:p>
            <a:r>
              <a:rPr lang="es-ES" sz="1800" dirty="0"/>
              <a:t>4) Crear los Test correspondientes siguiente la regla de que siempre tendrá que ir al principio la palabra </a:t>
            </a:r>
            <a:r>
              <a:rPr lang="es-ES" sz="1800" b="1" dirty="0"/>
              <a:t>test</a:t>
            </a:r>
            <a:r>
              <a:rPr lang="es-ES" sz="1800" dirty="0"/>
              <a:t> seguido del nombre de lo que se va probar. Ejemplo: </a:t>
            </a:r>
            <a:r>
              <a:rPr lang="es-ES" sz="1800" b="1" dirty="0" err="1"/>
              <a:t>testValidarEdad</a:t>
            </a:r>
            <a:r>
              <a:rPr lang="es-ES" sz="1800" dirty="0"/>
              <a:t>();</a:t>
            </a:r>
          </a:p>
          <a:p>
            <a:endParaRPr lang="es-ES" sz="1800" dirty="0"/>
          </a:p>
          <a:p>
            <a:r>
              <a:rPr lang="es-ES" sz="1800" dirty="0"/>
              <a:t>Ver Ejemplo 1.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43892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Conociendo</a:t>
            </a:r>
            <a:r>
              <a:rPr lang="en-IN" dirty="0"/>
              <a:t> </a:t>
            </a:r>
            <a:r>
              <a:rPr lang="en-IN" dirty="0" err="1"/>
              <a:t>junit.framework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A077E8A-E513-4CD4-BC08-FCD7298DE5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5349700"/>
              </p:ext>
            </p:extLst>
          </p:nvPr>
        </p:nvGraphicFramePr>
        <p:xfrm>
          <a:off x="2716213" y="2510314"/>
          <a:ext cx="6819900" cy="2956560"/>
        </p:xfrm>
        <a:graphic>
          <a:graphicData uri="http://schemas.openxmlformats.org/drawingml/2006/table">
            <a:tbl>
              <a:tblPr/>
              <a:tblGrid>
                <a:gridCol w="655320">
                  <a:extLst>
                    <a:ext uri="{9D8B030D-6E8A-4147-A177-3AD203B41FA5}">
                      <a16:colId xmlns:a16="http://schemas.microsoft.com/office/drawing/2014/main" val="83357855"/>
                    </a:ext>
                  </a:extLst>
                </a:gridCol>
                <a:gridCol w="1196340">
                  <a:extLst>
                    <a:ext uri="{9D8B030D-6E8A-4147-A177-3AD203B41FA5}">
                      <a16:colId xmlns:a16="http://schemas.microsoft.com/office/drawing/2014/main" val="877787124"/>
                    </a:ext>
                  </a:extLst>
                </a:gridCol>
                <a:gridCol w="4968240">
                  <a:extLst>
                    <a:ext uri="{9D8B030D-6E8A-4147-A177-3AD203B41FA5}">
                      <a16:colId xmlns:a16="http://schemas.microsoft.com/office/drawing/2014/main" val="367429219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en-IN">
                          <a:effectLst/>
                        </a:rPr>
                        <a:t>Sr.No.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>
                          <a:effectLst/>
                        </a:rPr>
                        <a:t>Class Name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dirty="0">
                          <a:effectLst/>
                        </a:rPr>
                        <a:t>Functionality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14871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en-IN">
                          <a:effectLst/>
                        </a:rPr>
                        <a:t>1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dirty="0">
                          <a:effectLst/>
                        </a:rPr>
                        <a:t>Assert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A set of assert methods.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2602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en-IN">
                          <a:effectLst/>
                        </a:rPr>
                        <a:t>2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>
                          <a:effectLst/>
                        </a:rPr>
                        <a:t>TestCase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A test case defines the fixture to run multiple tests.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76814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en-IN">
                          <a:effectLst/>
                        </a:rPr>
                        <a:t>3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>
                          <a:effectLst/>
                        </a:rPr>
                        <a:t>TestResult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>
                          <a:effectLst/>
                        </a:rPr>
                        <a:t>A TestResult collects the results of executing a test case.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96071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t"/>
                      <a:r>
                        <a:rPr lang="en-IN">
                          <a:effectLst/>
                        </a:rPr>
                        <a:t>4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>
                          <a:effectLst/>
                        </a:rPr>
                        <a:t>TestSuite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dirty="0">
                          <a:effectLst/>
                        </a:rPr>
                        <a:t>A </a:t>
                      </a:r>
                      <a:r>
                        <a:rPr lang="en-US" dirty="0" err="1">
                          <a:effectLst/>
                        </a:rPr>
                        <a:t>TestSuite</a:t>
                      </a:r>
                      <a:r>
                        <a:rPr lang="en-US" dirty="0">
                          <a:effectLst/>
                        </a:rPr>
                        <a:t> is a composite of tests.</a:t>
                      </a:r>
                    </a:p>
                  </a:txBody>
                  <a:tcPr marL="76200" marR="76200" marT="76200" marB="76200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7184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64918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 </a:t>
            </a:r>
            <a:r>
              <a:rPr lang="en-IN" dirty="0" err="1"/>
              <a:t>Clase</a:t>
            </a:r>
            <a:r>
              <a:rPr lang="en-IN" dirty="0"/>
              <a:t> “Assert”</a:t>
            </a:r>
            <a:r>
              <a:rPr lang="en-IN" sz="4800" dirty="0"/>
              <a:t> </a:t>
            </a:r>
            <a:r>
              <a:rPr lang="en-IN" sz="1100" dirty="0" err="1"/>
              <a:t>Ejemplo</a:t>
            </a:r>
            <a:r>
              <a:rPr lang="en-IN" sz="1100" dirty="0"/>
              <a:t> 2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32B8C9-5D85-4186-95AB-83FBBB17A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Esta</a:t>
            </a:r>
            <a:r>
              <a:rPr lang="en-IN" dirty="0"/>
              <a:t> es la </a:t>
            </a:r>
            <a:r>
              <a:rPr lang="en-IN" dirty="0" err="1"/>
              <a:t>clase</a:t>
            </a:r>
            <a:r>
              <a:rPr lang="en-IN" dirty="0"/>
              <a:t> principal del </a:t>
            </a:r>
            <a:r>
              <a:rPr lang="en-IN" dirty="0" err="1"/>
              <a:t>cual</a:t>
            </a:r>
            <a:r>
              <a:rPr lang="en-IN" dirty="0"/>
              <a:t> se </a:t>
            </a:r>
            <a:r>
              <a:rPr lang="en-IN" dirty="0" err="1"/>
              <a:t>encuentra</a:t>
            </a:r>
            <a:r>
              <a:rPr lang="en-IN" dirty="0"/>
              <a:t> dentro del </a:t>
            </a:r>
            <a:r>
              <a:rPr lang="en-IN" dirty="0" err="1"/>
              <a:t>paquete</a:t>
            </a:r>
            <a:r>
              <a:rPr lang="en-IN" dirty="0"/>
              <a:t> </a:t>
            </a:r>
            <a:r>
              <a:rPr lang="en-IN" b="1" dirty="0" err="1"/>
              <a:t>org.junit.Assert</a:t>
            </a:r>
            <a:endParaRPr lang="en-IN" b="1" dirty="0"/>
          </a:p>
          <a:p>
            <a:endParaRPr lang="en-IN" b="1" dirty="0"/>
          </a:p>
          <a:p>
            <a:endParaRPr lang="en-IN" b="1" dirty="0"/>
          </a:p>
          <a:p>
            <a:r>
              <a:rPr lang="es-ES" dirty="0"/>
              <a:t>Esta clase proporciona un conjunto de métodos de aserción útiles para escribir pruebas. Sólo se registran las aserciones fallidas. Algunos de los métodos importantes de la clase </a:t>
            </a:r>
            <a:r>
              <a:rPr lang="es-ES" dirty="0" err="1"/>
              <a:t>Assert</a:t>
            </a:r>
            <a:r>
              <a:rPr lang="es-ES" dirty="0"/>
              <a:t> son los siguientes:</a:t>
            </a:r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9011E19-3291-4CDE-822E-0E28250DE9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7682" y="2790661"/>
            <a:ext cx="5939404" cy="261610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public class Assert extends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java.lang.Object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6946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 </a:t>
            </a:r>
            <a:r>
              <a:rPr lang="en-IN" dirty="0" err="1"/>
              <a:t>Clase</a:t>
            </a:r>
            <a:r>
              <a:rPr lang="en-IN" dirty="0"/>
              <a:t> “Assert” </a:t>
            </a:r>
            <a:r>
              <a:rPr lang="en-IN" sz="1050" dirty="0" err="1"/>
              <a:t>Ejemplo</a:t>
            </a:r>
            <a:r>
              <a:rPr lang="en-IN" sz="1050" dirty="0"/>
              <a:t> 2</a:t>
            </a:r>
            <a:endParaRPr lang="en-IN" dirty="0"/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A68A3974-E5F4-4256-A554-F80D4A8572C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651233" y="2108201"/>
          <a:ext cx="4949860" cy="3760785"/>
        </p:xfrm>
        <a:graphic>
          <a:graphicData uri="http://schemas.openxmlformats.org/drawingml/2006/table">
            <a:tbl>
              <a:tblPr/>
              <a:tblGrid>
                <a:gridCol w="320773">
                  <a:extLst>
                    <a:ext uri="{9D8B030D-6E8A-4147-A177-3AD203B41FA5}">
                      <a16:colId xmlns:a16="http://schemas.microsoft.com/office/drawing/2014/main" val="1692577251"/>
                    </a:ext>
                  </a:extLst>
                </a:gridCol>
                <a:gridCol w="4629087">
                  <a:extLst>
                    <a:ext uri="{9D8B030D-6E8A-4147-A177-3AD203B41FA5}">
                      <a16:colId xmlns:a16="http://schemas.microsoft.com/office/drawing/2014/main" val="3268305504"/>
                    </a:ext>
                  </a:extLst>
                </a:gridCol>
              </a:tblGrid>
              <a:tr h="707913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Sr.No.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 dirty="0">
                          <a:effectLst/>
                        </a:rPr>
                        <a:t>Methods &amp; Description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739558"/>
                  </a:ext>
                </a:extLst>
              </a:tr>
              <a:tr h="508812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1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</a:rPr>
                        <a:t>void assertEquals(boolean expected, boolean actual)</a:t>
                      </a:r>
                      <a:endParaRPr lang="en-US" sz="130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</a:rPr>
                        <a:t>Checks that two primitives/objects are equal.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3790798"/>
                  </a:ext>
                </a:extLst>
              </a:tr>
              <a:tr h="508812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2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</a:rPr>
                        <a:t>void assertFalse(boolean condition)</a:t>
                      </a:r>
                      <a:endParaRPr lang="en-US" sz="130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</a:rPr>
                        <a:t>Checks that a condition is false.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4005756"/>
                  </a:ext>
                </a:extLst>
              </a:tr>
              <a:tr h="508812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3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</a:rPr>
                        <a:t>void assertNotNull(Object object)</a:t>
                      </a:r>
                      <a:endParaRPr lang="en-US" sz="130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</a:rPr>
                        <a:t>Checks that an object isn't null.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9677980"/>
                  </a:ext>
                </a:extLst>
              </a:tr>
              <a:tr h="508812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4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</a:rPr>
                        <a:t>void assertNull(Object object)</a:t>
                      </a:r>
                      <a:endParaRPr lang="en-US" sz="130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</a:rPr>
                        <a:t>Checks that an object is null.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8254875"/>
                  </a:ext>
                </a:extLst>
              </a:tr>
              <a:tr h="508812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5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</a:rPr>
                        <a:t>void assertTrue(boolean condition)</a:t>
                      </a:r>
                      <a:endParaRPr lang="en-US" sz="130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</a:rPr>
                        <a:t>Checks that a condition is true.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2185041"/>
                  </a:ext>
                </a:extLst>
              </a:tr>
              <a:tr h="508812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6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void fail()</a:t>
                      </a:r>
                      <a:endParaRPr lang="en-US" sz="13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</a:rPr>
                        <a:t>Fails a test with no message</a:t>
                      </a:r>
                    </a:p>
                  </a:txBody>
                  <a:tcPr marL="55306" marR="55306" marT="55306" marB="55306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626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93248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 </a:t>
            </a:r>
            <a:r>
              <a:rPr lang="en-IN" dirty="0" err="1"/>
              <a:t>Clase</a:t>
            </a:r>
            <a:r>
              <a:rPr lang="en-IN" dirty="0"/>
              <a:t> “</a:t>
            </a:r>
            <a:r>
              <a:rPr lang="en-IN" dirty="0" err="1"/>
              <a:t>TestCase</a:t>
            </a:r>
            <a:r>
              <a:rPr lang="en-IN" dirty="0"/>
              <a:t>” </a:t>
            </a:r>
            <a:r>
              <a:rPr lang="en-IN" sz="1050" dirty="0" err="1"/>
              <a:t>Ejemplo</a:t>
            </a:r>
            <a:r>
              <a:rPr lang="en-IN" sz="1050" dirty="0"/>
              <a:t> 3</a:t>
            </a:r>
            <a:endParaRPr lang="en-IN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8937C9D-9EB4-4EB4-9C9D-911EDE03EF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5288595"/>
              </p:ext>
            </p:extLst>
          </p:nvPr>
        </p:nvGraphicFramePr>
        <p:xfrm>
          <a:off x="1551963" y="1926500"/>
          <a:ext cx="8808439" cy="4477303"/>
        </p:xfrm>
        <a:graphic>
          <a:graphicData uri="http://schemas.openxmlformats.org/drawingml/2006/table">
            <a:tbl>
              <a:tblPr/>
              <a:tblGrid>
                <a:gridCol w="570828">
                  <a:extLst>
                    <a:ext uri="{9D8B030D-6E8A-4147-A177-3AD203B41FA5}">
                      <a16:colId xmlns:a16="http://schemas.microsoft.com/office/drawing/2014/main" val="2469506995"/>
                    </a:ext>
                  </a:extLst>
                </a:gridCol>
                <a:gridCol w="8237611">
                  <a:extLst>
                    <a:ext uri="{9D8B030D-6E8A-4147-A177-3AD203B41FA5}">
                      <a16:colId xmlns:a16="http://schemas.microsoft.com/office/drawing/2014/main" val="2609458205"/>
                    </a:ext>
                  </a:extLst>
                </a:gridCol>
              </a:tblGrid>
              <a:tr h="468269">
                <a:tc>
                  <a:txBody>
                    <a:bodyPr/>
                    <a:lstStyle/>
                    <a:p>
                      <a:pPr algn="ctr" fontAlgn="t"/>
                      <a:r>
                        <a:rPr lang="en-IN" sz="1200">
                          <a:effectLst/>
                        </a:rPr>
                        <a:t>Sr.No.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200" dirty="0">
                          <a:effectLst/>
                        </a:rPr>
                        <a:t>Methods &amp; Description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000643"/>
                  </a:ext>
                </a:extLst>
              </a:tr>
              <a:tr h="468269">
                <a:tc>
                  <a:txBody>
                    <a:bodyPr/>
                    <a:lstStyle/>
                    <a:p>
                      <a:pPr algn="ctr" fontAlgn="t"/>
                      <a:r>
                        <a:rPr lang="en-IN" sz="1200">
                          <a:effectLst/>
                        </a:rPr>
                        <a:t>1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</a:rPr>
                        <a:t>int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</a:rPr>
                        <a:t>countTestCases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</a:rPr>
                        <a:t>()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Counts the number of test cases executed by run(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effectLst/>
                        </a:rPr>
                        <a:t>TestResult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 result).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4925436"/>
                  </a:ext>
                </a:extLst>
              </a:tr>
              <a:tr h="336569">
                <a:tc>
                  <a:txBody>
                    <a:bodyPr/>
                    <a:lstStyle/>
                    <a:p>
                      <a:pPr algn="ctr" fontAlgn="t"/>
                      <a:r>
                        <a:rPr lang="en-IN" sz="1200">
                          <a:effectLst/>
                        </a:rPr>
                        <a:t>2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</a:rPr>
                        <a:t>TestResult createResult()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Creates a default TestResult object.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8905724"/>
                  </a:ext>
                </a:extLst>
              </a:tr>
              <a:tr h="336569">
                <a:tc>
                  <a:txBody>
                    <a:bodyPr/>
                    <a:lstStyle/>
                    <a:p>
                      <a:pPr algn="ctr" fontAlgn="t"/>
                      <a:r>
                        <a:rPr lang="en-IN" sz="1200">
                          <a:effectLst/>
                        </a:rPr>
                        <a:t>3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</a:rPr>
                        <a:t>String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</a:rPr>
                        <a:t>getName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</a:rPr>
                        <a:t>()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Gets the name of a 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effectLst/>
                        </a:rPr>
                        <a:t>TestCase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5524683"/>
                  </a:ext>
                </a:extLst>
              </a:tr>
              <a:tr h="468269">
                <a:tc>
                  <a:txBody>
                    <a:bodyPr/>
                    <a:lstStyle/>
                    <a:p>
                      <a:pPr algn="ctr" fontAlgn="t"/>
                      <a:r>
                        <a:rPr lang="en-IN" sz="1200">
                          <a:effectLst/>
                        </a:rPr>
                        <a:t>4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</a:rPr>
                        <a:t>TestResult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</a:rPr>
                        <a:t> run()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A convenience method to run this test, collecting the results with a default 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effectLst/>
                        </a:rPr>
                        <a:t>TestResult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 object.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311427"/>
                  </a:ext>
                </a:extLst>
              </a:tr>
              <a:tr h="336569">
                <a:tc>
                  <a:txBody>
                    <a:bodyPr/>
                    <a:lstStyle/>
                    <a:p>
                      <a:pPr algn="ctr" fontAlgn="t"/>
                      <a:r>
                        <a:rPr lang="en-IN" sz="1200">
                          <a:effectLst/>
                        </a:rPr>
                        <a:t>5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</a:rPr>
                        <a:t>void run(TestResult result)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Runs the test case and collects the results in TestResult.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4428927"/>
                  </a:ext>
                </a:extLst>
              </a:tr>
              <a:tr h="336569">
                <a:tc>
                  <a:txBody>
                    <a:bodyPr/>
                    <a:lstStyle/>
                    <a:p>
                      <a:pPr algn="ctr" fontAlgn="t"/>
                      <a:r>
                        <a:rPr lang="en-IN" sz="1200">
                          <a:effectLst/>
                        </a:rPr>
                        <a:t>6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</a:rPr>
                        <a:t>void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</a:rPr>
                        <a:t>setName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</a:rPr>
                        <a:t>(String name)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Sets the name of a 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effectLst/>
                        </a:rPr>
                        <a:t>TestCase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1993883"/>
                  </a:ext>
                </a:extLst>
              </a:tr>
              <a:tr h="336569">
                <a:tc>
                  <a:txBody>
                    <a:bodyPr/>
                    <a:lstStyle/>
                    <a:p>
                      <a:pPr algn="ctr" fontAlgn="t"/>
                      <a:r>
                        <a:rPr lang="en-IN" sz="1200">
                          <a:effectLst/>
                        </a:rPr>
                        <a:t>7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</a:rPr>
                        <a:t>void setUp()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Sets up the fixture, for example, open a network connection.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5938225"/>
                  </a:ext>
                </a:extLst>
              </a:tr>
              <a:tr h="336569">
                <a:tc>
                  <a:txBody>
                    <a:bodyPr/>
                    <a:lstStyle/>
                    <a:p>
                      <a:pPr algn="ctr" fontAlgn="t"/>
                      <a:r>
                        <a:rPr lang="en-IN" sz="1200">
                          <a:effectLst/>
                        </a:rPr>
                        <a:t>8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</a:rPr>
                        <a:t>void tearDown()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Tears down the fixture, for example, close a network connection.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471397"/>
                  </a:ext>
                </a:extLst>
              </a:tr>
              <a:tr h="336569">
                <a:tc>
                  <a:txBody>
                    <a:bodyPr/>
                    <a:lstStyle/>
                    <a:p>
                      <a:pPr algn="ctr" fontAlgn="t"/>
                      <a:r>
                        <a:rPr lang="en-IN" sz="1200">
                          <a:effectLst/>
                        </a:rPr>
                        <a:t>9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</a:rPr>
                        <a:t>String </a:t>
                      </a:r>
                      <a:r>
                        <a:rPr lang="en-US" sz="1200" b="1" dirty="0" err="1">
                          <a:solidFill>
                            <a:srgbClr val="000000"/>
                          </a:solidFill>
                          <a:effectLst/>
                        </a:rPr>
                        <a:t>toString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</a:rPr>
                        <a:t>()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Returns a string representation of the test case.</a:t>
                      </a:r>
                    </a:p>
                  </a:txBody>
                  <a:tcPr marL="36584" marR="36584" marT="36584" marB="36584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948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1729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err="1"/>
              <a:t>Contenido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080ECA-F7ED-40E8-94EB-347125C8FFA6}"/>
              </a:ext>
            </a:extLst>
          </p:cNvPr>
          <p:cNvSpPr txBox="1"/>
          <p:nvPr/>
        </p:nvSpPr>
        <p:spPr>
          <a:xfrm>
            <a:off x="1097280" y="1937858"/>
            <a:ext cx="908695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B) En la </a:t>
            </a:r>
            <a:r>
              <a:rPr lang="es-ES" b="1" dirty="0" err="1"/>
              <a:t>Pratica</a:t>
            </a:r>
            <a:r>
              <a:rPr lang="es-ES" b="1" dirty="0"/>
              <a:t> con </a:t>
            </a:r>
            <a:r>
              <a:rPr lang="es-ES" b="1" dirty="0" err="1"/>
              <a:t>jUnit</a:t>
            </a:r>
            <a:r>
              <a:rPr lang="es-ES" b="1" dirty="0"/>
              <a:t> (continuación) – (Clase 3)</a:t>
            </a:r>
          </a:p>
          <a:p>
            <a:r>
              <a:rPr lang="es-ES" dirty="0"/>
              <a:t>   4) Conociendo el paquete </a:t>
            </a:r>
            <a:r>
              <a:rPr lang="es-ES" dirty="0" err="1"/>
              <a:t>junit.framework</a:t>
            </a:r>
            <a:endParaRPr lang="es-ES" dirty="0"/>
          </a:p>
          <a:p>
            <a:r>
              <a:rPr lang="es-ES" dirty="0"/>
              <a:t>      - </a:t>
            </a:r>
            <a:r>
              <a:rPr lang="es-ES" dirty="0" err="1"/>
              <a:t>Assert</a:t>
            </a:r>
            <a:endParaRPr lang="es-ES" dirty="0"/>
          </a:p>
          <a:p>
            <a:r>
              <a:rPr lang="es-ES" dirty="0"/>
              <a:t>      - </a:t>
            </a:r>
            <a:r>
              <a:rPr lang="es-ES" dirty="0" err="1"/>
              <a:t>TestCase</a:t>
            </a:r>
            <a:endParaRPr lang="es-ES" dirty="0"/>
          </a:p>
          <a:p>
            <a:r>
              <a:rPr lang="es-ES" dirty="0"/>
              <a:t>      - </a:t>
            </a:r>
            <a:r>
              <a:rPr lang="es-ES" dirty="0" err="1"/>
              <a:t>TestResult</a:t>
            </a:r>
            <a:endParaRPr lang="es-ES" dirty="0"/>
          </a:p>
          <a:p>
            <a:r>
              <a:rPr lang="es-ES" dirty="0"/>
              <a:t>      - </a:t>
            </a:r>
            <a:r>
              <a:rPr lang="es-ES" dirty="0" err="1"/>
              <a:t>TestSuite</a:t>
            </a:r>
            <a:endParaRPr lang="es-ES" dirty="0"/>
          </a:p>
          <a:p>
            <a:r>
              <a:rPr lang="es-ES" dirty="0"/>
              <a:t>   5) Escribiendo un Test de Ejemplo</a:t>
            </a:r>
          </a:p>
          <a:p>
            <a:r>
              <a:rPr lang="en-IN" dirty="0"/>
              <a:t>   6) Assertion (</a:t>
            </a:r>
            <a:r>
              <a:rPr lang="en-IN" dirty="0" err="1"/>
              <a:t>Asersiones</a:t>
            </a:r>
            <a:r>
              <a:rPr lang="en-IN" dirty="0"/>
              <a:t>)</a:t>
            </a:r>
          </a:p>
          <a:p>
            <a:r>
              <a:rPr lang="en-IN" dirty="0"/>
              <a:t>      - </a:t>
            </a:r>
            <a:r>
              <a:rPr lang="en-IN" dirty="0" err="1"/>
              <a:t>assertEquals</a:t>
            </a:r>
            <a:endParaRPr lang="en-IN" dirty="0"/>
          </a:p>
          <a:p>
            <a:r>
              <a:rPr lang="en-IN" dirty="0"/>
              <a:t>      - </a:t>
            </a:r>
            <a:r>
              <a:rPr lang="en-IN" dirty="0" err="1"/>
              <a:t>assertTrue</a:t>
            </a:r>
            <a:endParaRPr lang="en-IN" dirty="0"/>
          </a:p>
          <a:p>
            <a:r>
              <a:rPr lang="en-IN" dirty="0"/>
              <a:t>      - </a:t>
            </a:r>
            <a:r>
              <a:rPr lang="en-IN" dirty="0" err="1"/>
              <a:t>assertFalse</a:t>
            </a:r>
            <a:endParaRPr lang="en-IN" dirty="0"/>
          </a:p>
          <a:p>
            <a:r>
              <a:rPr lang="en-IN" dirty="0"/>
              <a:t>      - </a:t>
            </a:r>
            <a:r>
              <a:rPr lang="en-IN" dirty="0" err="1"/>
              <a:t>assertNotNull</a:t>
            </a:r>
            <a:endParaRPr lang="en-IN" dirty="0"/>
          </a:p>
          <a:p>
            <a:r>
              <a:rPr lang="en-IN" dirty="0"/>
              <a:t>      - </a:t>
            </a:r>
            <a:r>
              <a:rPr lang="en-IN" dirty="0" err="1"/>
              <a:t>assertNull</a:t>
            </a:r>
            <a:endParaRPr lang="en-IN" dirty="0"/>
          </a:p>
          <a:p>
            <a:r>
              <a:rPr lang="en-IN" dirty="0"/>
              <a:t>      - </a:t>
            </a:r>
            <a:r>
              <a:rPr lang="en-IN" dirty="0" err="1"/>
              <a:t>assertSame</a:t>
            </a:r>
            <a:endParaRPr lang="en-IN" dirty="0"/>
          </a:p>
          <a:p>
            <a:r>
              <a:rPr lang="en-IN" dirty="0"/>
              <a:t>      - </a:t>
            </a:r>
            <a:r>
              <a:rPr lang="en-IN" dirty="0" err="1"/>
              <a:t>assertNotSame</a:t>
            </a:r>
            <a:endParaRPr lang="en-IN" dirty="0"/>
          </a:p>
          <a:p>
            <a:r>
              <a:rPr lang="en-IN" dirty="0"/>
              <a:t>      - </a:t>
            </a:r>
            <a:r>
              <a:rPr lang="en-IN" dirty="0" err="1"/>
              <a:t>assertArrayEquals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15312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 </a:t>
            </a:r>
            <a:r>
              <a:rPr lang="en-IN" dirty="0" err="1"/>
              <a:t>Clase</a:t>
            </a:r>
            <a:r>
              <a:rPr lang="en-IN" dirty="0"/>
              <a:t> “</a:t>
            </a:r>
            <a:r>
              <a:rPr lang="en-IN" dirty="0" err="1"/>
              <a:t>TestResult</a:t>
            </a:r>
            <a:r>
              <a:rPr lang="en-IN" dirty="0"/>
              <a:t>” </a:t>
            </a:r>
            <a:r>
              <a:rPr lang="en-IN" sz="1050" dirty="0" err="1"/>
              <a:t>Ejemplo</a:t>
            </a:r>
            <a:r>
              <a:rPr lang="en-IN" sz="1050" dirty="0"/>
              <a:t> 4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B8642-8744-4469-90A6-C0B25418B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 </a:t>
            </a:r>
            <a:r>
              <a:rPr lang="es-ES" dirty="0" err="1"/>
              <a:t>TestResult</a:t>
            </a:r>
            <a:r>
              <a:rPr lang="es-ES" dirty="0"/>
              <a:t> recoge los resultados de la ejecución de un caso de prueba. </a:t>
            </a:r>
          </a:p>
          <a:p>
            <a:r>
              <a:rPr lang="es-ES" dirty="0"/>
              <a:t>Es una instancia del patrón de recolección de parámetros. </a:t>
            </a:r>
          </a:p>
          <a:p>
            <a:r>
              <a:rPr lang="es-ES" dirty="0"/>
              <a:t>El marco de pruebas distingue entre fallos y errores. </a:t>
            </a:r>
          </a:p>
          <a:p>
            <a:r>
              <a:rPr lang="es-ES" dirty="0"/>
              <a:t>Un fallo se anticipa y se comprueba con aserciones. </a:t>
            </a:r>
          </a:p>
          <a:p>
            <a:r>
              <a:rPr lang="es-ES" dirty="0"/>
              <a:t>Los errores son pueden ser problemas imprevistos como un </a:t>
            </a:r>
            <a:r>
              <a:rPr lang="es-ES" b="1" dirty="0" err="1"/>
              <a:t>ArrayIndexOutOfBoundsException</a:t>
            </a:r>
            <a:r>
              <a:rPr lang="es-ES" dirty="0"/>
              <a:t>. </a:t>
            </a:r>
          </a:p>
          <a:p>
            <a:r>
              <a:rPr lang="es-ES" dirty="0"/>
              <a:t>Algunos de los métodos importantes de la clase </a:t>
            </a:r>
            <a:r>
              <a:rPr lang="es-ES" b="1" dirty="0" err="1"/>
              <a:t>TestResult</a:t>
            </a:r>
            <a:r>
              <a:rPr lang="es-ES" dirty="0"/>
              <a:t> son los siguientes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84046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 </a:t>
            </a:r>
            <a:r>
              <a:rPr lang="en-IN" dirty="0" err="1"/>
              <a:t>Clase</a:t>
            </a:r>
            <a:r>
              <a:rPr lang="en-IN" dirty="0"/>
              <a:t> “</a:t>
            </a:r>
            <a:r>
              <a:rPr lang="en-IN" dirty="0" err="1"/>
              <a:t>TestResult</a:t>
            </a:r>
            <a:r>
              <a:rPr lang="en-IN" dirty="0"/>
              <a:t>” </a:t>
            </a:r>
            <a:r>
              <a:rPr lang="en-IN" sz="1050" dirty="0" err="1"/>
              <a:t>Ejemplo</a:t>
            </a:r>
            <a:r>
              <a:rPr lang="en-IN" sz="1050" dirty="0"/>
              <a:t> 4</a:t>
            </a:r>
            <a:endParaRPr lang="en-IN" dirty="0"/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D8BEBB0B-4B66-4757-8607-7BBD7D9011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309309"/>
              </p:ext>
            </p:extLst>
          </p:nvPr>
        </p:nvGraphicFramePr>
        <p:xfrm>
          <a:off x="1097280" y="1737360"/>
          <a:ext cx="10058400" cy="4571164"/>
        </p:xfrm>
        <a:graphic>
          <a:graphicData uri="http://schemas.openxmlformats.org/drawingml/2006/table">
            <a:tbl>
              <a:tblPr/>
              <a:tblGrid>
                <a:gridCol w="651829">
                  <a:extLst>
                    <a:ext uri="{9D8B030D-6E8A-4147-A177-3AD203B41FA5}">
                      <a16:colId xmlns:a16="http://schemas.microsoft.com/office/drawing/2014/main" val="3542198798"/>
                    </a:ext>
                  </a:extLst>
                </a:gridCol>
                <a:gridCol w="9406571">
                  <a:extLst>
                    <a:ext uri="{9D8B030D-6E8A-4147-A177-3AD203B41FA5}">
                      <a16:colId xmlns:a16="http://schemas.microsoft.com/office/drawing/2014/main" val="1851064297"/>
                    </a:ext>
                  </a:extLst>
                </a:gridCol>
              </a:tblGrid>
              <a:tr h="463524"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 dirty="0" err="1">
                          <a:effectLst/>
                        </a:rPr>
                        <a:t>Sr.No</a:t>
                      </a:r>
                      <a:r>
                        <a:rPr lang="en-IN" sz="1100" dirty="0">
                          <a:effectLst/>
                        </a:rPr>
                        <a:t>.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 dirty="0">
                          <a:effectLst/>
                        </a:rPr>
                        <a:t>Methods &amp; Description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9604791"/>
                  </a:ext>
                </a:extLst>
              </a:tr>
              <a:tr h="410764"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 dirty="0">
                          <a:effectLst/>
                        </a:rPr>
                        <a:t>1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void 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addError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(Test 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test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, Throwable t)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</a:rPr>
                        <a:t>Adds an error to the list of errors.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478119"/>
                  </a:ext>
                </a:extLst>
              </a:tr>
              <a:tr h="410764"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>
                          <a:effectLst/>
                        </a:rPr>
                        <a:t>2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void 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addFailure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(Test 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test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, 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AssertionFailedError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 t)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</a:rPr>
                        <a:t>Adds a failure to the list of failures.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6128591"/>
                  </a:ext>
                </a:extLst>
              </a:tr>
              <a:tr h="410764"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>
                          <a:effectLst/>
                        </a:rPr>
                        <a:t>3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void 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endTest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(Test test)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</a:rPr>
                        <a:t>Informs the result that a test was completed.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5057578"/>
                  </a:ext>
                </a:extLst>
              </a:tr>
              <a:tr h="410764"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>
                          <a:effectLst/>
                        </a:rPr>
                        <a:t>4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int 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errorCount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()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</a:rPr>
                        <a:t>Gets the number of detected errors.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347945"/>
                  </a:ext>
                </a:extLst>
              </a:tr>
              <a:tr h="410764"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>
                          <a:effectLst/>
                        </a:rPr>
                        <a:t>5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Enumeration&lt;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TestFailure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&gt; errors()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</a:rPr>
                        <a:t>Returns an Enumeration for the errors.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7855945"/>
                  </a:ext>
                </a:extLst>
              </a:tr>
              <a:tr h="410764"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>
                          <a:effectLst/>
                        </a:rPr>
                        <a:t>6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int 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failureCount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()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</a:rPr>
                        <a:t>Gets the number of detected failures.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0714559"/>
                  </a:ext>
                </a:extLst>
              </a:tr>
              <a:tr h="410764"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>
                          <a:effectLst/>
                        </a:rPr>
                        <a:t>7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void run(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TestCase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 test)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</a:rPr>
                        <a:t>Runs a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  <a:effectLst/>
                        </a:rPr>
                        <a:t>TestCase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562094"/>
                  </a:ext>
                </a:extLst>
              </a:tr>
              <a:tr h="410764"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>
                          <a:effectLst/>
                        </a:rPr>
                        <a:t>8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int 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runCount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()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</a:rPr>
                        <a:t>Gets the number of run tests.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3546264"/>
                  </a:ext>
                </a:extLst>
              </a:tr>
              <a:tr h="410764"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>
                          <a:effectLst/>
                        </a:rPr>
                        <a:t>9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void </a:t>
                      </a:r>
                      <a:r>
                        <a:rPr lang="en-US" sz="1100" b="1" dirty="0" err="1">
                          <a:solidFill>
                            <a:srgbClr val="000000"/>
                          </a:solidFill>
                          <a:effectLst/>
                        </a:rPr>
                        <a:t>startTest</a:t>
                      </a: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(Test test)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</a:rPr>
                        <a:t>Informs the result that a test will be started.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234441"/>
                  </a:ext>
                </a:extLst>
              </a:tr>
              <a:tr h="410764">
                <a:tc>
                  <a:txBody>
                    <a:bodyPr/>
                    <a:lstStyle/>
                    <a:p>
                      <a:pPr algn="ctr" fontAlgn="t"/>
                      <a:r>
                        <a:rPr lang="en-IN" sz="1100">
                          <a:effectLst/>
                        </a:rPr>
                        <a:t>10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</a:rPr>
                        <a:t>void stop()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</a:rPr>
                        <a:t>Marks that the test run should stop.</a:t>
                      </a:r>
                    </a:p>
                  </a:txBody>
                  <a:tcPr marL="35885" marR="35885" marT="35885" marB="35885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2886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87284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 </a:t>
            </a:r>
            <a:r>
              <a:rPr lang="en-IN" dirty="0" err="1"/>
              <a:t>Clase</a:t>
            </a:r>
            <a:r>
              <a:rPr lang="en-IN" dirty="0"/>
              <a:t> “</a:t>
            </a:r>
            <a:r>
              <a:rPr lang="en-IN" dirty="0" err="1"/>
              <a:t>TestSuite</a:t>
            </a:r>
            <a:r>
              <a:rPr lang="en-IN" dirty="0"/>
              <a:t>” </a:t>
            </a:r>
            <a:r>
              <a:rPr lang="en-IN" sz="1050" dirty="0" err="1"/>
              <a:t>Ejemplo</a:t>
            </a:r>
            <a:r>
              <a:rPr lang="en-IN" sz="1050" dirty="0"/>
              <a:t> 5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54AE1D-93E1-4F1E-BF79-1C2DF37B9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 </a:t>
            </a:r>
            <a:r>
              <a:rPr lang="en-US" dirty="0" err="1"/>
              <a:t>usa</a:t>
            </a:r>
            <a:r>
              <a:rPr lang="en-US" dirty="0"/>
              <a:t> </a:t>
            </a:r>
            <a:r>
              <a:rPr lang="en-US" dirty="0" err="1"/>
              <a:t>utilizando</a:t>
            </a:r>
            <a:r>
              <a:rPr lang="en-US" dirty="0"/>
              <a:t> la </a:t>
            </a:r>
            <a:r>
              <a:rPr lang="en-US" dirty="0" err="1"/>
              <a:t>declaracion</a:t>
            </a:r>
            <a:r>
              <a:rPr lang="en-US" dirty="0"/>
              <a:t> de la </a:t>
            </a:r>
            <a:r>
              <a:rPr lang="en-US" dirty="0" err="1"/>
              <a:t>clase</a:t>
            </a:r>
            <a:r>
              <a:rPr lang="en-US" dirty="0"/>
              <a:t> </a:t>
            </a:r>
            <a:r>
              <a:rPr lang="en-US" b="1" dirty="0" err="1"/>
              <a:t>org.junit.TestSuite</a:t>
            </a:r>
            <a:r>
              <a:rPr lang="en-US" b="1" dirty="0"/>
              <a:t>:</a:t>
            </a:r>
            <a:endParaRPr lang="en-US" dirty="0"/>
          </a:p>
          <a:p>
            <a:endParaRPr lang="en-US" b="1" dirty="0"/>
          </a:p>
          <a:p>
            <a:r>
              <a:rPr lang="en-US" b="1" dirty="0"/>
              <a:t>public class </a:t>
            </a:r>
            <a:r>
              <a:rPr lang="en-US" b="1" dirty="0" err="1"/>
              <a:t>TestSuite</a:t>
            </a:r>
            <a:r>
              <a:rPr lang="en-US" b="1" dirty="0"/>
              <a:t> extends Object implements Test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Un </a:t>
            </a:r>
            <a:r>
              <a:rPr lang="es-ES" dirty="0" err="1"/>
              <a:t>TestSuite</a:t>
            </a:r>
            <a:r>
              <a:rPr lang="es-ES" dirty="0"/>
              <a:t> es un compuesto de pruebas. Ejecuta una colección de casos de prueba. Algunos de los métodos importantes de la clase </a:t>
            </a:r>
            <a:r>
              <a:rPr lang="es-ES" dirty="0" err="1"/>
              <a:t>TestSuite</a:t>
            </a:r>
            <a:r>
              <a:rPr lang="es-ES" dirty="0"/>
              <a:t> son los siguientes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03069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4324"/>
            <a:ext cx="10058400" cy="1450757"/>
          </a:xfrm>
        </p:spPr>
        <p:txBody>
          <a:bodyPr/>
          <a:lstStyle/>
          <a:p>
            <a:r>
              <a:rPr lang="en-IN" dirty="0"/>
              <a:t>La </a:t>
            </a:r>
            <a:r>
              <a:rPr lang="en-IN" dirty="0" err="1"/>
              <a:t>Clase</a:t>
            </a:r>
            <a:r>
              <a:rPr lang="en-IN" dirty="0"/>
              <a:t> “</a:t>
            </a:r>
            <a:r>
              <a:rPr lang="en-IN" dirty="0" err="1"/>
              <a:t>TestSuite</a:t>
            </a:r>
            <a:r>
              <a:rPr lang="en-IN" dirty="0"/>
              <a:t>” </a:t>
            </a:r>
            <a:r>
              <a:rPr lang="en-IN" sz="1050" dirty="0" err="1"/>
              <a:t>Ejemplo</a:t>
            </a:r>
            <a:r>
              <a:rPr lang="en-IN" sz="1050" dirty="0"/>
              <a:t> 5</a:t>
            </a:r>
            <a:endParaRPr lang="en-IN" dirty="0"/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5F9D4FD6-0535-455A-89F9-2300ED47D1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9368910"/>
              </p:ext>
            </p:extLst>
          </p:nvPr>
        </p:nvGraphicFramePr>
        <p:xfrm>
          <a:off x="1097280" y="1577969"/>
          <a:ext cx="10058400" cy="4777798"/>
        </p:xfrm>
        <a:graphic>
          <a:graphicData uri="http://schemas.openxmlformats.org/drawingml/2006/table">
            <a:tbl>
              <a:tblPr/>
              <a:tblGrid>
                <a:gridCol w="651829">
                  <a:extLst>
                    <a:ext uri="{9D8B030D-6E8A-4147-A177-3AD203B41FA5}">
                      <a16:colId xmlns:a16="http://schemas.microsoft.com/office/drawing/2014/main" val="292530559"/>
                    </a:ext>
                  </a:extLst>
                </a:gridCol>
                <a:gridCol w="9406571">
                  <a:extLst>
                    <a:ext uri="{9D8B030D-6E8A-4147-A177-3AD203B41FA5}">
                      <a16:colId xmlns:a16="http://schemas.microsoft.com/office/drawing/2014/main" val="3880279484"/>
                    </a:ext>
                  </a:extLst>
                </a:gridCol>
              </a:tblGrid>
              <a:tr h="503536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 dirty="0" err="1">
                          <a:effectLst/>
                        </a:rPr>
                        <a:t>Sr.No</a:t>
                      </a:r>
                      <a:r>
                        <a:rPr lang="en-IN" sz="1300" dirty="0">
                          <a:effectLst/>
                        </a:rPr>
                        <a:t>.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 dirty="0">
                          <a:effectLst/>
                        </a:rPr>
                        <a:t>Methods &amp; Description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9310736"/>
                  </a:ext>
                </a:extLst>
              </a:tr>
              <a:tr h="361917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1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void </a:t>
                      </a:r>
                      <a:r>
                        <a:rPr lang="en-US" sz="1300" b="1" dirty="0" err="1">
                          <a:solidFill>
                            <a:srgbClr val="000000"/>
                          </a:solidFill>
                          <a:effectLst/>
                        </a:rPr>
                        <a:t>addTest</a:t>
                      </a:r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(Test test)</a:t>
                      </a:r>
                      <a:endParaRPr lang="en-US" sz="13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</a:rPr>
                        <a:t>Adds a test to the suite.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0722633"/>
                  </a:ext>
                </a:extLst>
              </a:tr>
              <a:tr h="361917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 dirty="0">
                          <a:effectLst/>
                        </a:rPr>
                        <a:t>2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void </a:t>
                      </a:r>
                      <a:r>
                        <a:rPr lang="en-US" sz="1300" b="1" dirty="0" err="1">
                          <a:solidFill>
                            <a:srgbClr val="000000"/>
                          </a:solidFill>
                          <a:effectLst/>
                        </a:rPr>
                        <a:t>addTestSuite</a:t>
                      </a:r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(Class&lt;? extends </a:t>
                      </a:r>
                      <a:r>
                        <a:rPr lang="en-US" sz="1300" b="1" dirty="0" err="1">
                          <a:solidFill>
                            <a:srgbClr val="000000"/>
                          </a:solidFill>
                          <a:effectLst/>
                        </a:rPr>
                        <a:t>TestCase</a:t>
                      </a:r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&gt; </a:t>
                      </a:r>
                      <a:r>
                        <a:rPr lang="en-US" sz="1300" b="1" dirty="0" err="1">
                          <a:solidFill>
                            <a:srgbClr val="000000"/>
                          </a:solidFill>
                          <a:effectLst/>
                        </a:rPr>
                        <a:t>testClass</a:t>
                      </a:r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)</a:t>
                      </a:r>
                      <a:endParaRPr lang="en-US" sz="13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</a:rPr>
                        <a:t>Adds the tests from the given class to the suite.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3578376"/>
                  </a:ext>
                </a:extLst>
              </a:tr>
              <a:tr h="361917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3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int </a:t>
                      </a:r>
                      <a:r>
                        <a:rPr lang="en-US" sz="1300" b="1" dirty="0" err="1">
                          <a:solidFill>
                            <a:srgbClr val="000000"/>
                          </a:solidFill>
                          <a:effectLst/>
                        </a:rPr>
                        <a:t>countTestCases</a:t>
                      </a:r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()</a:t>
                      </a:r>
                      <a:endParaRPr lang="en-US" sz="13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</a:rPr>
                        <a:t>Counts the number of test cases that will be run by this test.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7203971"/>
                  </a:ext>
                </a:extLst>
              </a:tr>
              <a:tr h="361917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4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String </a:t>
                      </a:r>
                      <a:r>
                        <a:rPr lang="en-US" sz="1300" b="1" dirty="0" err="1">
                          <a:solidFill>
                            <a:srgbClr val="000000"/>
                          </a:solidFill>
                          <a:effectLst/>
                        </a:rPr>
                        <a:t>getName</a:t>
                      </a:r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()</a:t>
                      </a:r>
                      <a:endParaRPr lang="en-US" sz="13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</a:rPr>
                        <a:t>Returns the name of the suite.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8238551"/>
                  </a:ext>
                </a:extLst>
              </a:tr>
              <a:tr h="361917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5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void run(</a:t>
                      </a:r>
                      <a:r>
                        <a:rPr lang="en-US" sz="1300" b="1" dirty="0" err="1">
                          <a:solidFill>
                            <a:srgbClr val="000000"/>
                          </a:solidFill>
                          <a:effectLst/>
                        </a:rPr>
                        <a:t>TestResult</a:t>
                      </a:r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 result)</a:t>
                      </a:r>
                      <a:endParaRPr lang="en-US" sz="13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</a:rPr>
                        <a:t>Runs the tests and collects their result in a </a:t>
                      </a:r>
                      <a:r>
                        <a:rPr lang="en-US" sz="1300" dirty="0" err="1">
                          <a:solidFill>
                            <a:srgbClr val="000000"/>
                          </a:solidFill>
                          <a:effectLst/>
                        </a:rPr>
                        <a:t>TestResult</a:t>
                      </a:r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5063460"/>
                  </a:ext>
                </a:extLst>
              </a:tr>
              <a:tr h="361917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6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void </a:t>
                      </a:r>
                      <a:r>
                        <a:rPr lang="en-US" sz="1300" b="1" dirty="0" err="1">
                          <a:solidFill>
                            <a:srgbClr val="000000"/>
                          </a:solidFill>
                          <a:effectLst/>
                        </a:rPr>
                        <a:t>setName</a:t>
                      </a:r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(String name)</a:t>
                      </a:r>
                      <a:endParaRPr lang="en-US" sz="13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</a:rPr>
                        <a:t>Sets the name of the suite.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977627"/>
                  </a:ext>
                </a:extLst>
              </a:tr>
              <a:tr h="361917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7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Test </a:t>
                      </a:r>
                      <a:r>
                        <a:rPr lang="en-US" sz="1300" b="1" dirty="0" err="1">
                          <a:solidFill>
                            <a:srgbClr val="000000"/>
                          </a:solidFill>
                          <a:effectLst/>
                        </a:rPr>
                        <a:t>testAt</a:t>
                      </a:r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(int index)</a:t>
                      </a:r>
                      <a:endParaRPr lang="en-US" sz="13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</a:rPr>
                        <a:t>Returns the test at the given index.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0936340"/>
                  </a:ext>
                </a:extLst>
              </a:tr>
              <a:tr h="361917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8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int </a:t>
                      </a:r>
                      <a:r>
                        <a:rPr lang="en-US" sz="1300" b="1" dirty="0" err="1">
                          <a:solidFill>
                            <a:srgbClr val="000000"/>
                          </a:solidFill>
                          <a:effectLst/>
                        </a:rPr>
                        <a:t>testCount</a:t>
                      </a:r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()</a:t>
                      </a:r>
                      <a:endParaRPr lang="en-US" sz="13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</a:rPr>
                        <a:t>Returns the number of tests in this suite.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3741577"/>
                  </a:ext>
                </a:extLst>
              </a:tr>
              <a:tr h="361917">
                <a:tc>
                  <a:txBody>
                    <a:bodyPr/>
                    <a:lstStyle/>
                    <a:p>
                      <a:pPr algn="ctr" fontAlgn="t"/>
                      <a:r>
                        <a:rPr lang="en-IN" sz="1300">
                          <a:effectLst/>
                        </a:rPr>
                        <a:t>9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300" b="1" dirty="0">
                          <a:solidFill>
                            <a:srgbClr val="000000"/>
                          </a:solidFill>
                          <a:effectLst/>
                        </a:rPr>
                        <a:t>static Test warning(String message)</a:t>
                      </a:r>
                      <a:endParaRPr lang="en-US" sz="1300" dirty="0">
                        <a:solidFill>
                          <a:srgbClr val="000000"/>
                        </a:solidFill>
                        <a:effectLst/>
                      </a:endParaRPr>
                    </a:p>
                    <a:p>
                      <a:pPr algn="just" fontAlgn="t"/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</a:rPr>
                        <a:t>Returns a test which will fail and log a warning message.</a:t>
                      </a:r>
                    </a:p>
                  </a:txBody>
                  <a:tcPr marL="39339" marR="39339" marT="39339" marB="39339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3177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92470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4324"/>
            <a:ext cx="10058400" cy="1450757"/>
          </a:xfrm>
        </p:spPr>
        <p:txBody>
          <a:bodyPr/>
          <a:lstStyle/>
          <a:p>
            <a:r>
              <a:rPr lang="en-IN" dirty="0" err="1"/>
              <a:t>Ejercicio</a:t>
            </a:r>
            <a:r>
              <a:rPr lang="en-IN" dirty="0"/>
              <a:t> </a:t>
            </a:r>
            <a:r>
              <a:rPr lang="en-IN" sz="1050" dirty="0" err="1"/>
              <a:t>Ejemplo</a:t>
            </a:r>
            <a:r>
              <a:rPr lang="en-IN" sz="1050" dirty="0"/>
              <a:t> 6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62855E-4C42-4931-9702-88A6AE69B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err="1"/>
              <a:t>Crear</a:t>
            </a:r>
            <a:r>
              <a:rPr lang="en-IN" dirty="0"/>
              <a:t> una </a:t>
            </a:r>
            <a:r>
              <a:rPr lang="en-IN" dirty="0" err="1"/>
              <a:t>clase</a:t>
            </a:r>
            <a:r>
              <a:rPr lang="en-IN" dirty="0"/>
              <a:t> </a:t>
            </a:r>
            <a:r>
              <a:rPr lang="en-IN" dirty="0" err="1"/>
              <a:t>encapsulada</a:t>
            </a:r>
            <a:r>
              <a:rPr lang="en-IN" dirty="0"/>
              <a:t> que se </a:t>
            </a:r>
            <a:r>
              <a:rPr lang="en-IN" dirty="0" err="1"/>
              <a:t>llame</a:t>
            </a:r>
            <a:r>
              <a:rPr lang="en-IN" dirty="0"/>
              <a:t>: </a:t>
            </a:r>
            <a:r>
              <a:rPr lang="en-IN" b="1" dirty="0" err="1"/>
              <a:t>DetallesEmpleado</a:t>
            </a:r>
            <a:r>
              <a:rPr lang="en-IN" dirty="0"/>
              <a:t> con los </a:t>
            </a:r>
            <a:r>
              <a:rPr lang="en-IN" dirty="0" err="1"/>
              <a:t>siguientes</a:t>
            </a:r>
            <a:r>
              <a:rPr lang="en-IN" dirty="0"/>
              <a:t> </a:t>
            </a:r>
            <a:r>
              <a:rPr lang="en-IN" dirty="0" err="1"/>
              <a:t>campos</a:t>
            </a:r>
            <a:r>
              <a:rPr lang="en-IN" dirty="0"/>
              <a:t> </a:t>
            </a:r>
            <a:r>
              <a:rPr lang="en-IN" dirty="0" err="1"/>
              <a:t>encapsulados</a:t>
            </a:r>
            <a:r>
              <a:rPr lang="en-IN" dirty="0"/>
              <a:t>, </a:t>
            </a:r>
            <a:r>
              <a:rPr lang="en-IN" dirty="0" err="1"/>
              <a:t>cada</a:t>
            </a:r>
            <a:r>
              <a:rPr lang="en-IN" dirty="0"/>
              <a:t> uno debe </a:t>
            </a:r>
            <a:r>
              <a:rPr lang="en-IN" dirty="0" err="1"/>
              <a:t>tener</a:t>
            </a:r>
            <a:r>
              <a:rPr lang="en-IN" dirty="0"/>
              <a:t> sus getter and setters.</a:t>
            </a:r>
          </a:p>
          <a:p>
            <a:pPr marL="932688" lvl="2" indent="-457200">
              <a:buFont typeface="+mj-lt"/>
              <a:buAutoNum type="arabicPeriod"/>
            </a:pPr>
            <a:r>
              <a:rPr lang="en-IN" sz="1600" dirty="0"/>
              <a:t>String </a:t>
            </a:r>
            <a:r>
              <a:rPr lang="en-IN" sz="1600" dirty="0" err="1"/>
              <a:t>nombre</a:t>
            </a:r>
            <a:endParaRPr lang="en-IN" sz="1600" dirty="0"/>
          </a:p>
          <a:p>
            <a:pPr marL="932688" lvl="2" indent="-457200">
              <a:buFont typeface="+mj-lt"/>
              <a:buAutoNum type="arabicPeriod"/>
            </a:pPr>
            <a:r>
              <a:rPr lang="en-IN" sz="1600" dirty="0"/>
              <a:t>Double </a:t>
            </a:r>
            <a:r>
              <a:rPr lang="en-IN" sz="1600" dirty="0" err="1"/>
              <a:t>salarioMensual</a:t>
            </a:r>
            <a:endParaRPr lang="en-IN" sz="1600" dirty="0"/>
          </a:p>
          <a:p>
            <a:pPr marL="932688" lvl="2" indent="-457200">
              <a:buFont typeface="+mj-lt"/>
              <a:buAutoNum type="arabicPeriod"/>
            </a:pPr>
            <a:r>
              <a:rPr lang="en-IN" sz="1600" dirty="0"/>
              <a:t>int  </a:t>
            </a:r>
            <a:r>
              <a:rPr lang="en-IN" sz="1600" dirty="0" err="1"/>
              <a:t>edad</a:t>
            </a:r>
            <a:endParaRPr lang="en-IN" sz="1600" dirty="0"/>
          </a:p>
          <a:p>
            <a:r>
              <a:rPr lang="en-IN" dirty="0" err="1"/>
              <a:t>Crear</a:t>
            </a:r>
            <a:r>
              <a:rPr lang="en-IN" dirty="0"/>
              <a:t> una </a:t>
            </a:r>
            <a:r>
              <a:rPr lang="en-IN" dirty="0" err="1"/>
              <a:t>clase</a:t>
            </a:r>
            <a:r>
              <a:rPr lang="en-IN" dirty="0"/>
              <a:t> </a:t>
            </a:r>
            <a:r>
              <a:rPr lang="en-IN" dirty="0" err="1"/>
              <a:t>donde</a:t>
            </a:r>
            <a:r>
              <a:rPr lang="en-IN" dirty="0"/>
              <a:t> se </a:t>
            </a:r>
            <a:r>
              <a:rPr lang="en-IN" dirty="0" err="1"/>
              <a:t>implementara</a:t>
            </a:r>
            <a:r>
              <a:rPr lang="en-IN" dirty="0"/>
              <a:t> la </a:t>
            </a:r>
            <a:r>
              <a:rPr lang="en-IN" dirty="0" err="1"/>
              <a:t>logica</a:t>
            </a:r>
            <a:r>
              <a:rPr lang="en-IN" dirty="0"/>
              <a:t> de la </a:t>
            </a:r>
            <a:r>
              <a:rPr lang="en-IN" dirty="0" err="1"/>
              <a:t>clase</a:t>
            </a:r>
            <a:r>
              <a:rPr lang="en-IN" dirty="0"/>
              <a:t> antes </a:t>
            </a:r>
            <a:r>
              <a:rPr lang="en-IN" dirty="0" err="1"/>
              <a:t>mencionada</a:t>
            </a:r>
            <a:r>
              <a:rPr lang="en-IN" dirty="0"/>
              <a:t>, algo </a:t>
            </a:r>
            <a:r>
              <a:rPr lang="en-IN" dirty="0" err="1"/>
              <a:t>como</a:t>
            </a:r>
            <a:r>
              <a:rPr lang="en-IN" dirty="0"/>
              <a:t> “</a:t>
            </a:r>
            <a:r>
              <a:rPr lang="en-IN" b="1" dirty="0" err="1"/>
              <a:t>DetallesEmpleadoLogica</a:t>
            </a:r>
            <a:r>
              <a:rPr lang="en-IN" dirty="0"/>
              <a:t>” , el </a:t>
            </a:r>
            <a:r>
              <a:rPr lang="en-IN" dirty="0" err="1"/>
              <a:t>cual</a:t>
            </a:r>
            <a:r>
              <a:rPr lang="en-IN" dirty="0"/>
              <a:t> se </a:t>
            </a:r>
            <a:r>
              <a:rPr lang="en-IN" dirty="0" err="1"/>
              <a:t>debera</a:t>
            </a:r>
            <a:r>
              <a:rPr lang="en-IN" dirty="0"/>
              <a:t> </a:t>
            </a:r>
            <a:r>
              <a:rPr lang="en-IN" dirty="0" err="1"/>
              <a:t>crear</a:t>
            </a:r>
            <a:r>
              <a:rPr lang="en-IN" dirty="0"/>
              <a:t> </a:t>
            </a:r>
            <a:r>
              <a:rPr lang="en-IN" dirty="0" err="1"/>
              <a:t>algunas</a:t>
            </a:r>
            <a:r>
              <a:rPr lang="en-IN" dirty="0"/>
              <a:t> </a:t>
            </a:r>
            <a:r>
              <a:rPr lang="en-IN" dirty="0" err="1"/>
              <a:t>funciones</a:t>
            </a:r>
            <a:r>
              <a:rPr lang="en-IN" dirty="0"/>
              <a:t> para </a:t>
            </a:r>
            <a:r>
              <a:rPr lang="en-IN" dirty="0" err="1"/>
              <a:t>calcular</a:t>
            </a:r>
            <a:r>
              <a:rPr lang="en-IN" dirty="0"/>
              <a:t> </a:t>
            </a:r>
            <a:r>
              <a:rPr lang="en-IN" dirty="0" err="1"/>
              <a:t>su</a:t>
            </a:r>
            <a:r>
              <a:rPr lang="en-IN" dirty="0"/>
              <a:t> </a:t>
            </a:r>
            <a:r>
              <a:rPr lang="en-IN" dirty="0" err="1"/>
              <a:t>salario</a:t>
            </a:r>
            <a:r>
              <a:rPr lang="en-IN" dirty="0"/>
              <a:t> </a:t>
            </a:r>
            <a:r>
              <a:rPr lang="en-IN" dirty="0" err="1"/>
              <a:t>anual</a:t>
            </a:r>
            <a:r>
              <a:rPr lang="en-IN" dirty="0"/>
              <a:t> “</a:t>
            </a:r>
            <a:r>
              <a:rPr lang="en-IN" dirty="0" err="1"/>
              <a:t>calcularSalarioAnual</a:t>
            </a:r>
            <a:r>
              <a:rPr lang="en-IN" dirty="0"/>
              <a:t>” y </a:t>
            </a:r>
            <a:r>
              <a:rPr lang="en-IN" dirty="0" err="1"/>
              <a:t>otra</a:t>
            </a:r>
            <a:r>
              <a:rPr lang="en-IN" dirty="0"/>
              <a:t> </a:t>
            </a:r>
            <a:r>
              <a:rPr lang="en-IN" dirty="0" err="1"/>
              <a:t>funcion</a:t>
            </a:r>
            <a:r>
              <a:rPr lang="en-IN" dirty="0"/>
              <a:t> para </a:t>
            </a:r>
            <a:r>
              <a:rPr lang="en-IN" dirty="0" err="1"/>
              <a:t>calcular</a:t>
            </a:r>
            <a:r>
              <a:rPr lang="en-IN" dirty="0"/>
              <a:t> </a:t>
            </a:r>
            <a:r>
              <a:rPr lang="en-IN" dirty="0" err="1"/>
              <a:t>su</a:t>
            </a:r>
            <a:r>
              <a:rPr lang="en-IN" dirty="0"/>
              <a:t> Appraisal.</a:t>
            </a:r>
          </a:p>
          <a:p>
            <a:pPr marL="761238" lvl="2" indent="-285750"/>
            <a:endParaRPr lang="en-IN" dirty="0"/>
          </a:p>
          <a:p>
            <a:pPr marL="292608" lvl="1" indent="0">
              <a:buNone/>
            </a:pPr>
            <a:endParaRPr lang="en-US" dirty="0"/>
          </a:p>
          <a:p>
            <a:pPr marL="292608" lvl="1" indent="0">
              <a:buNone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540771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4324"/>
            <a:ext cx="10058400" cy="1450757"/>
          </a:xfrm>
        </p:spPr>
        <p:txBody>
          <a:bodyPr/>
          <a:lstStyle/>
          <a:p>
            <a:r>
              <a:rPr lang="en-IN" dirty="0" err="1"/>
              <a:t>Ejercicio</a:t>
            </a:r>
            <a:r>
              <a:rPr lang="en-IN" dirty="0"/>
              <a:t> </a:t>
            </a:r>
            <a:r>
              <a:rPr lang="en-IN" sz="1050" dirty="0" err="1"/>
              <a:t>Ejemplo</a:t>
            </a:r>
            <a:r>
              <a:rPr lang="en-IN" sz="1050" dirty="0"/>
              <a:t> 6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62855E-4C42-4931-9702-88A6AE69B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Para </a:t>
            </a:r>
            <a:r>
              <a:rPr lang="en-IN" dirty="0" err="1"/>
              <a:t>calcular</a:t>
            </a:r>
            <a:r>
              <a:rPr lang="en-IN" dirty="0"/>
              <a:t> el Appraisal se </a:t>
            </a:r>
            <a:r>
              <a:rPr lang="en-IN" dirty="0" err="1"/>
              <a:t>debera</a:t>
            </a:r>
            <a:r>
              <a:rPr lang="en-IN" dirty="0"/>
              <a:t> </a:t>
            </a:r>
            <a:r>
              <a:rPr lang="en-IN" dirty="0" err="1"/>
              <a:t>tener</a:t>
            </a:r>
            <a:r>
              <a:rPr lang="en-IN" dirty="0"/>
              <a:t> </a:t>
            </a:r>
            <a:r>
              <a:rPr lang="en-IN" dirty="0" err="1"/>
              <a:t>en</a:t>
            </a:r>
            <a:r>
              <a:rPr lang="en-IN" dirty="0"/>
              <a:t> </a:t>
            </a:r>
            <a:r>
              <a:rPr lang="en-IN" dirty="0" err="1"/>
              <a:t>cuenta</a:t>
            </a:r>
            <a:r>
              <a:rPr lang="en-IN" dirty="0"/>
              <a:t> lo </a:t>
            </a:r>
            <a:r>
              <a:rPr lang="en-IN" dirty="0" err="1"/>
              <a:t>siguiente</a:t>
            </a:r>
            <a:r>
              <a:rPr lang="en-IN" dirty="0"/>
              <a:t>.</a:t>
            </a:r>
          </a:p>
          <a:p>
            <a:r>
              <a:rPr lang="en-IN" dirty="0"/>
              <a:t>Si </a:t>
            </a:r>
            <a:r>
              <a:rPr lang="en-IN" dirty="0" err="1"/>
              <a:t>su</a:t>
            </a:r>
            <a:r>
              <a:rPr lang="en-IN" dirty="0"/>
              <a:t> </a:t>
            </a:r>
            <a:r>
              <a:rPr lang="en-IN" dirty="0" err="1"/>
              <a:t>salario</a:t>
            </a:r>
            <a:r>
              <a:rPr lang="en-IN" dirty="0"/>
              <a:t> </a:t>
            </a:r>
            <a:r>
              <a:rPr lang="en-IN" dirty="0" err="1"/>
              <a:t>mensual</a:t>
            </a:r>
            <a:r>
              <a:rPr lang="en-IN" dirty="0"/>
              <a:t> es </a:t>
            </a:r>
            <a:r>
              <a:rPr lang="en-IN" dirty="0" err="1"/>
              <a:t>menos</a:t>
            </a:r>
            <a:r>
              <a:rPr lang="en-IN" dirty="0"/>
              <a:t> a 10,000$, </a:t>
            </a:r>
            <a:r>
              <a:rPr lang="en-IN" dirty="0" err="1"/>
              <a:t>su</a:t>
            </a:r>
            <a:r>
              <a:rPr lang="en-IN" dirty="0"/>
              <a:t> appraisal </a:t>
            </a:r>
            <a:r>
              <a:rPr lang="en-IN" dirty="0" err="1"/>
              <a:t>deber</a:t>
            </a:r>
            <a:r>
              <a:rPr lang="en-IN" dirty="0"/>
              <a:t> ser de 500$</a:t>
            </a:r>
          </a:p>
          <a:p>
            <a:r>
              <a:rPr lang="en-IN" dirty="0" err="1"/>
              <a:t>En</a:t>
            </a:r>
            <a:r>
              <a:rPr lang="en-IN" dirty="0"/>
              <a:t> </a:t>
            </a:r>
            <a:r>
              <a:rPr lang="en-IN" dirty="0" err="1"/>
              <a:t>caso</a:t>
            </a:r>
            <a:r>
              <a:rPr lang="en-IN" dirty="0"/>
              <a:t> </a:t>
            </a:r>
            <a:r>
              <a:rPr lang="en-IN" dirty="0" err="1"/>
              <a:t>contrario</a:t>
            </a:r>
            <a:r>
              <a:rPr lang="en-IN" dirty="0"/>
              <a:t> </a:t>
            </a:r>
            <a:r>
              <a:rPr lang="en-IN" dirty="0" err="1"/>
              <a:t>debera</a:t>
            </a:r>
            <a:r>
              <a:rPr lang="en-IN" dirty="0"/>
              <a:t> ser de 1,000$</a:t>
            </a:r>
          </a:p>
          <a:p>
            <a:pPr marL="0" indent="0">
              <a:buNone/>
            </a:pPr>
            <a:r>
              <a:rPr lang="en-IN" dirty="0"/>
              <a:t>La </a:t>
            </a:r>
            <a:r>
              <a:rPr lang="en-IN" dirty="0" err="1"/>
              <a:t>clase</a:t>
            </a:r>
            <a:r>
              <a:rPr lang="en-IN" dirty="0"/>
              <a:t> antes </a:t>
            </a:r>
            <a:r>
              <a:rPr lang="en-IN" dirty="0" err="1"/>
              <a:t>mencionada</a:t>
            </a:r>
            <a:r>
              <a:rPr lang="en-IN" dirty="0"/>
              <a:t> “</a:t>
            </a:r>
            <a:r>
              <a:rPr lang="en-IN" b="1" dirty="0" err="1"/>
              <a:t>DetallesEmpleadoLogica</a:t>
            </a:r>
            <a:r>
              <a:rPr lang="en-IN" b="1" dirty="0"/>
              <a:t>” </a:t>
            </a:r>
            <a:r>
              <a:rPr lang="en-IN" dirty="0"/>
              <a:t>se </a:t>
            </a:r>
            <a:r>
              <a:rPr lang="en-IN" dirty="0" err="1"/>
              <a:t>utilizara</a:t>
            </a:r>
            <a:r>
              <a:rPr lang="en-IN" dirty="0"/>
              <a:t> para </a:t>
            </a:r>
            <a:r>
              <a:rPr lang="en-IN" dirty="0" err="1"/>
              <a:t>calcular</a:t>
            </a:r>
            <a:r>
              <a:rPr lang="en-IN" dirty="0"/>
              <a:t>:</a:t>
            </a:r>
          </a:p>
          <a:p>
            <a:pPr lvl="1">
              <a:buFontTx/>
              <a:buChar char="-"/>
            </a:pPr>
            <a:r>
              <a:rPr lang="en-IN" dirty="0"/>
              <a:t>El </a:t>
            </a:r>
            <a:r>
              <a:rPr lang="en-IN" dirty="0" err="1"/>
              <a:t>salario</a:t>
            </a:r>
            <a:r>
              <a:rPr lang="en-IN" dirty="0"/>
              <a:t> annual de un </a:t>
            </a:r>
            <a:r>
              <a:rPr lang="en-IN" dirty="0" err="1"/>
              <a:t>empleado</a:t>
            </a:r>
            <a:endParaRPr lang="en-IN" dirty="0"/>
          </a:p>
          <a:p>
            <a:pPr lvl="1">
              <a:buFontTx/>
              <a:buChar char="-"/>
            </a:pPr>
            <a:r>
              <a:rPr lang="en-IN" dirty="0"/>
              <a:t>El </a:t>
            </a:r>
            <a:r>
              <a:rPr lang="en-IN" dirty="0" err="1"/>
              <a:t>monto</a:t>
            </a:r>
            <a:r>
              <a:rPr lang="en-IN" dirty="0"/>
              <a:t> del appraisal que se le </a:t>
            </a:r>
            <a:r>
              <a:rPr lang="en-IN" dirty="0" err="1"/>
              <a:t>asignara</a:t>
            </a:r>
            <a:r>
              <a:rPr lang="en-IN" dirty="0"/>
              <a:t> a un </a:t>
            </a:r>
            <a:r>
              <a:rPr lang="en-IN" dirty="0" err="1"/>
              <a:t>empleado</a:t>
            </a:r>
            <a:r>
              <a:rPr lang="en-IN" dirty="0"/>
              <a:t> de </a:t>
            </a:r>
            <a:r>
              <a:rPr lang="en-IN" dirty="0" err="1"/>
              <a:t>acuerdo</a:t>
            </a:r>
            <a:r>
              <a:rPr lang="en-IN" dirty="0"/>
              <a:t> a </a:t>
            </a:r>
            <a:r>
              <a:rPr lang="en-IN" dirty="0" err="1"/>
              <a:t>su</a:t>
            </a:r>
            <a:r>
              <a:rPr lang="en-IN" dirty="0"/>
              <a:t> </a:t>
            </a:r>
            <a:r>
              <a:rPr lang="en-IN" dirty="0" err="1"/>
              <a:t>salario</a:t>
            </a:r>
            <a:r>
              <a:rPr lang="en-IN" dirty="0"/>
              <a:t>.</a:t>
            </a:r>
          </a:p>
          <a:p>
            <a:pPr marL="292608" lvl="1" indent="0">
              <a:buNone/>
            </a:pPr>
            <a:endParaRPr lang="en-IN" dirty="0"/>
          </a:p>
          <a:p>
            <a:pPr marL="292608" lvl="1" indent="0">
              <a:buNone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54085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4324"/>
            <a:ext cx="10058400" cy="1450757"/>
          </a:xfrm>
        </p:spPr>
        <p:txBody>
          <a:bodyPr/>
          <a:lstStyle/>
          <a:p>
            <a:r>
              <a:rPr lang="en-IN" dirty="0" err="1"/>
              <a:t>Ejercicio</a:t>
            </a:r>
            <a:r>
              <a:rPr lang="en-IN" dirty="0"/>
              <a:t> </a:t>
            </a:r>
            <a:r>
              <a:rPr lang="en-IN" sz="1050" dirty="0" err="1"/>
              <a:t>Ejemplo</a:t>
            </a:r>
            <a:r>
              <a:rPr lang="en-IN" sz="1050" dirty="0"/>
              <a:t> 6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62855E-4C42-4931-9702-88A6AE69B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err="1"/>
              <a:t>Crear</a:t>
            </a:r>
            <a:r>
              <a:rPr lang="en-IN" dirty="0"/>
              <a:t> una </a:t>
            </a:r>
            <a:r>
              <a:rPr lang="en-IN" dirty="0" err="1"/>
              <a:t>Clase</a:t>
            </a:r>
            <a:r>
              <a:rPr lang="en-IN" dirty="0"/>
              <a:t> de </a:t>
            </a:r>
            <a:r>
              <a:rPr lang="en-IN" dirty="0" err="1"/>
              <a:t>prueba</a:t>
            </a:r>
            <a:r>
              <a:rPr lang="en-IN" dirty="0"/>
              <a:t> que se llama “</a:t>
            </a:r>
            <a:r>
              <a:rPr lang="en-IN" b="1" dirty="0" err="1"/>
              <a:t>TestDetallesEmpleado</a:t>
            </a:r>
            <a:r>
              <a:rPr lang="en-IN" dirty="0"/>
              <a:t>”</a:t>
            </a:r>
            <a:endParaRPr lang="en-US" dirty="0"/>
          </a:p>
          <a:p>
            <a:r>
              <a:rPr lang="en-US" dirty="0" err="1"/>
              <a:t>Crear</a:t>
            </a:r>
            <a:r>
              <a:rPr lang="en-US" dirty="0"/>
              <a:t> los unit test para </a:t>
            </a:r>
            <a:r>
              <a:rPr lang="en-US" dirty="0" err="1"/>
              <a:t>calcular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Appraisal y </a:t>
            </a:r>
            <a:r>
              <a:rPr lang="en-US" dirty="0" err="1"/>
              <a:t>validar</a:t>
            </a:r>
            <a:r>
              <a:rPr lang="en-US" dirty="0"/>
              <a:t>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devuelta</a:t>
            </a:r>
            <a:r>
              <a:rPr lang="en-US" dirty="0"/>
              <a:t> un appraisal de 500$ y </a:t>
            </a:r>
            <a:r>
              <a:rPr lang="en-US" dirty="0" err="1"/>
              <a:t>otro</a:t>
            </a:r>
            <a:r>
              <a:rPr lang="en-US" dirty="0"/>
              <a:t> unit test para </a:t>
            </a:r>
            <a:r>
              <a:rPr lang="en-US" dirty="0" err="1"/>
              <a:t>calcular</a:t>
            </a:r>
            <a:r>
              <a:rPr lang="en-US" dirty="0"/>
              <a:t> el </a:t>
            </a:r>
            <a:r>
              <a:rPr lang="en-US" dirty="0" err="1"/>
              <a:t>salario</a:t>
            </a:r>
            <a:r>
              <a:rPr lang="en-US" dirty="0"/>
              <a:t> annual el </a:t>
            </a:r>
            <a:r>
              <a:rPr lang="en-US" dirty="0" err="1"/>
              <a:t>cual</a:t>
            </a:r>
            <a:r>
              <a:rPr lang="en-US" dirty="0"/>
              <a:t> </a:t>
            </a:r>
            <a:r>
              <a:rPr lang="en-US" dirty="0" err="1"/>
              <a:t>tendremos</a:t>
            </a:r>
            <a:r>
              <a:rPr lang="en-US" dirty="0"/>
              <a:t> que </a:t>
            </a:r>
            <a:r>
              <a:rPr lang="en-US" dirty="0" err="1"/>
              <a:t>validar</a:t>
            </a:r>
            <a:r>
              <a:rPr lang="en-US" dirty="0"/>
              <a:t>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devuelva</a:t>
            </a:r>
            <a:r>
              <a:rPr lang="en-US" dirty="0"/>
              <a:t> un </a:t>
            </a:r>
            <a:r>
              <a:rPr lang="en-US" dirty="0" err="1"/>
              <a:t>salario</a:t>
            </a:r>
            <a:r>
              <a:rPr lang="en-US" dirty="0"/>
              <a:t> </a:t>
            </a:r>
            <a:r>
              <a:rPr lang="en-US" dirty="0" err="1"/>
              <a:t>calculado</a:t>
            </a:r>
            <a:r>
              <a:rPr lang="en-US" dirty="0"/>
              <a:t> de 96,000$.</a:t>
            </a:r>
          </a:p>
          <a:p>
            <a:pPr marL="0" indent="0">
              <a:buNone/>
            </a:pPr>
            <a:endParaRPr lang="en-US" dirty="0"/>
          </a:p>
          <a:p>
            <a:pPr marL="292608" lvl="1" indent="0">
              <a:buNone/>
            </a:pPr>
            <a:r>
              <a:rPr lang="en-IN" dirty="0" err="1"/>
              <a:t>Tendra</a:t>
            </a:r>
            <a:r>
              <a:rPr lang="en-IN" dirty="0"/>
              <a:t> que </a:t>
            </a:r>
            <a:r>
              <a:rPr lang="en-IN" dirty="0" err="1"/>
              <a:t>utilizar</a:t>
            </a:r>
            <a:r>
              <a:rPr lang="en-IN" dirty="0"/>
              <a:t>:</a:t>
            </a:r>
          </a:p>
          <a:p>
            <a:pPr marL="292608" lvl="1" indent="0">
              <a:buNone/>
            </a:pPr>
            <a:r>
              <a:rPr lang="en-IN" dirty="0"/>
              <a:t>@Test, @Before, @BeforeClass, @After, @AfterClass</a:t>
            </a:r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64616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4324"/>
            <a:ext cx="10058400" cy="1450757"/>
          </a:xfrm>
        </p:spPr>
        <p:txBody>
          <a:bodyPr/>
          <a:lstStyle/>
          <a:p>
            <a:r>
              <a:rPr lang="en-IN" dirty="0"/>
              <a:t>Error, </a:t>
            </a:r>
            <a:r>
              <a:rPr lang="en-IN" dirty="0" err="1"/>
              <a:t>Defecto</a:t>
            </a:r>
            <a:r>
              <a:rPr lang="en-IN" dirty="0"/>
              <a:t>, </a:t>
            </a:r>
            <a:r>
              <a:rPr lang="en-IN" dirty="0" err="1"/>
              <a:t>Fallo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62855E-4C42-4931-9702-88A6AE69B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92608" lvl="1" indent="0">
              <a:buNone/>
            </a:pPr>
            <a:r>
              <a:rPr lang="en-IN" dirty="0"/>
              <a:t>Error </a:t>
            </a:r>
            <a:r>
              <a:rPr lang="en-IN" dirty="0">
                <a:sym typeface="Wingdings" panose="05000000000000000000" pitchFamily="2" charset="2"/>
              </a:rPr>
              <a:t> Es una causa </a:t>
            </a:r>
            <a:r>
              <a:rPr lang="en-IN" dirty="0" err="1">
                <a:sym typeface="Wingdings" panose="05000000000000000000" pitchFamily="2" charset="2"/>
              </a:rPr>
              <a:t>humana</a:t>
            </a:r>
            <a:r>
              <a:rPr lang="en-IN" dirty="0">
                <a:sym typeface="Wingdings" panose="05000000000000000000" pitchFamily="2" charset="2"/>
              </a:rPr>
              <a:t>, mal </a:t>
            </a:r>
            <a:r>
              <a:rPr lang="en-IN" dirty="0" err="1">
                <a:sym typeface="Wingdings" panose="05000000000000000000" pitchFamily="2" charset="2"/>
              </a:rPr>
              <a:t>entendido</a:t>
            </a:r>
            <a:r>
              <a:rPr lang="en-IN" dirty="0">
                <a:sym typeface="Wingdings" panose="05000000000000000000" pitchFamily="2" charset="2"/>
              </a:rPr>
              <a:t> el los </a:t>
            </a:r>
            <a:r>
              <a:rPr lang="en-IN" dirty="0" err="1">
                <a:sym typeface="Wingdings" panose="05000000000000000000" pitchFamily="2" charset="2"/>
              </a:rPr>
              <a:t>requerimientos</a:t>
            </a:r>
            <a:endParaRPr lang="en-IN" dirty="0">
              <a:sym typeface="Wingdings" panose="05000000000000000000" pitchFamily="2" charset="2"/>
            </a:endParaRPr>
          </a:p>
          <a:p>
            <a:pPr marL="292608" lvl="1" indent="0">
              <a:buNone/>
            </a:pPr>
            <a:r>
              <a:rPr lang="en-IN" dirty="0" err="1">
                <a:sym typeface="Wingdings" panose="05000000000000000000" pitchFamily="2" charset="2"/>
              </a:rPr>
              <a:t>Defecto</a:t>
            </a:r>
            <a:r>
              <a:rPr lang="en-IN" dirty="0">
                <a:sym typeface="Wingdings" panose="05000000000000000000" pitchFamily="2" charset="2"/>
              </a:rPr>
              <a:t>  A </a:t>
            </a:r>
            <a:r>
              <a:rPr lang="en-IN" dirty="0" err="1">
                <a:sym typeface="Wingdings" panose="05000000000000000000" pitchFamily="2" charset="2"/>
              </a:rPr>
              <a:t>consecuencia</a:t>
            </a:r>
            <a:r>
              <a:rPr lang="en-IN" dirty="0">
                <a:sym typeface="Wingdings" panose="05000000000000000000" pitchFamily="2" charset="2"/>
              </a:rPr>
              <a:t> de un error </a:t>
            </a:r>
            <a:r>
              <a:rPr lang="en-IN" dirty="0" err="1">
                <a:sym typeface="Wingdings" panose="05000000000000000000" pitchFamily="2" charset="2"/>
              </a:rPr>
              <a:t>humano</a:t>
            </a:r>
            <a:r>
              <a:rPr lang="en-IN" dirty="0">
                <a:sym typeface="Wingdings" panose="05000000000000000000" pitchFamily="2" charset="2"/>
              </a:rPr>
              <a:t>, se </a:t>
            </a:r>
            <a:r>
              <a:rPr lang="en-IN" dirty="0" err="1">
                <a:sym typeface="Wingdings" panose="05000000000000000000" pitchFamily="2" charset="2"/>
              </a:rPr>
              <a:t>pueden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 err="1">
                <a:sym typeface="Wingdings" panose="05000000000000000000" pitchFamily="2" charset="2"/>
              </a:rPr>
              <a:t>introducir</a:t>
            </a:r>
            <a:r>
              <a:rPr lang="en-IN" dirty="0">
                <a:sym typeface="Wingdings" panose="05000000000000000000" pitchFamily="2" charset="2"/>
              </a:rPr>
              <a:t> uno o mas </a:t>
            </a:r>
            <a:r>
              <a:rPr lang="en-IN" dirty="0" err="1">
                <a:sym typeface="Wingdings" panose="05000000000000000000" pitchFamily="2" charset="2"/>
              </a:rPr>
              <a:t>defectos</a:t>
            </a:r>
            <a:endParaRPr lang="en-IN" dirty="0">
              <a:sym typeface="Wingdings" panose="05000000000000000000" pitchFamily="2" charset="2"/>
            </a:endParaRPr>
          </a:p>
          <a:p>
            <a:pPr marL="292608" lvl="1" indent="0">
              <a:buNone/>
            </a:pPr>
            <a:r>
              <a:rPr lang="en-IN" dirty="0" err="1">
                <a:sym typeface="Wingdings" panose="05000000000000000000" pitchFamily="2" charset="2"/>
              </a:rPr>
              <a:t>Fallo</a:t>
            </a:r>
            <a:r>
              <a:rPr lang="en-IN" dirty="0">
                <a:sym typeface="Wingdings" panose="05000000000000000000" pitchFamily="2" charset="2"/>
              </a:rPr>
              <a:t>  Es la </a:t>
            </a:r>
            <a:r>
              <a:rPr lang="en-IN" dirty="0" err="1">
                <a:sym typeface="Wingdings" panose="05000000000000000000" pitchFamily="2" charset="2"/>
              </a:rPr>
              <a:t>consecuencia</a:t>
            </a:r>
            <a:r>
              <a:rPr lang="en-IN" dirty="0">
                <a:sym typeface="Wingdings" panose="05000000000000000000" pitchFamily="2" charset="2"/>
              </a:rPr>
              <a:t> de uno o mas </a:t>
            </a:r>
            <a:r>
              <a:rPr lang="en-IN" dirty="0" err="1">
                <a:sym typeface="Wingdings" panose="05000000000000000000" pitchFamily="2" charset="2"/>
              </a:rPr>
              <a:t>defectos</a:t>
            </a:r>
            <a:r>
              <a:rPr lang="en-IN" dirty="0">
                <a:sym typeface="Wingdings" panose="05000000000000000000" pitchFamily="2" charset="2"/>
              </a:rPr>
              <a:t> que </a:t>
            </a:r>
            <a:r>
              <a:rPr lang="en-IN" dirty="0" err="1">
                <a:sym typeface="Wingdings" panose="05000000000000000000" pitchFamily="2" charset="2"/>
              </a:rPr>
              <a:t>causan</a:t>
            </a:r>
            <a:r>
              <a:rPr lang="en-IN" dirty="0">
                <a:sym typeface="Wingdings" panose="05000000000000000000" pitchFamily="2" charset="2"/>
              </a:rPr>
              <a:t> el </a:t>
            </a:r>
            <a:r>
              <a:rPr lang="en-IN" dirty="0" err="1">
                <a:sym typeface="Wingdings" panose="05000000000000000000" pitchFamily="2" charset="2"/>
              </a:rPr>
              <a:t>fallo</a:t>
            </a: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75361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4324"/>
            <a:ext cx="10058400" cy="1450757"/>
          </a:xfrm>
        </p:spPr>
        <p:txBody>
          <a:bodyPr/>
          <a:lstStyle/>
          <a:p>
            <a:r>
              <a:rPr lang="en-IN" dirty="0"/>
              <a:t>Assertions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62855E-4C42-4931-9702-88A6AE69B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92608" lvl="1" indent="0">
              <a:buNone/>
            </a:pPr>
            <a:endParaRPr lang="en-IN" dirty="0"/>
          </a:p>
          <a:p>
            <a:pPr marL="292608" lvl="1" indent="0">
              <a:buNone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64149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4324"/>
            <a:ext cx="10058400" cy="1450757"/>
          </a:xfrm>
        </p:spPr>
        <p:txBody>
          <a:bodyPr/>
          <a:lstStyle/>
          <a:p>
            <a:r>
              <a:rPr lang="en-IN" dirty="0"/>
              <a:t>Assertions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62855E-4C42-4931-9702-88A6AE69B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92608" lvl="1" indent="0">
              <a:buNone/>
            </a:pPr>
            <a:r>
              <a:rPr lang="es-ES" i="1" dirty="0"/>
              <a:t>Acción y efecto de afirmar o dar por cierto algo.</a:t>
            </a:r>
          </a:p>
          <a:p>
            <a:pPr marL="292608" lvl="1" indent="0">
              <a:buNone/>
            </a:pPr>
            <a:endParaRPr lang="en-IN" dirty="0"/>
          </a:p>
          <a:p>
            <a:pPr marL="292608" lvl="1" indent="0">
              <a:buNone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8720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err="1"/>
              <a:t>Contenido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080ECA-F7ED-40E8-94EB-347125C8FFA6}"/>
              </a:ext>
            </a:extLst>
          </p:cNvPr>
          <p:cNvSpPr txBox="1"/>
          <p:nvPr/>
        </p:nvSpPr>
        <p:spPr>
          <a:xfrm>
            <a:off x="1097280" y="1937858"/>
            <a:ext cx="908695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B) En la </a:t>
            </a:r>
            <a:r>
              <a:rPr lang="es-ES" b="1" dirty="0" err="1"/>
              <a:t>Pratica</a:t>
            </a:r>
            <a:r>
              <a:rPr lang="es-ES" b="1" dirty="0"/>
              <a:t> con </a:t>
            </a:r>
            <a:r>
              <a:rPr lang="es-ES" b="1" dirty="0" err="1"/>
              <a:t>jUnit</a:t>
            </a:r>
            <a:r>
              <a:rPr lang="es-ES" b="1" dirty="0"/>
              <a:t> (continuación) – (Clase 4)</a:t>
            </a:r>
          </a:p>
          <a:p>
            <a:r>
              <a:rPr lang="es-ES" dirty="0"/>
              <a:t>   </a:t>
            </a:r>
            <a:r>
              <a:rPr lang="en-US" dirty="0"/>
              <a:t>7) Execution Procedure</a:t>
            </a:r>
          </a:p>
          <a:p>
            <a:r>
              <a:rPr lang="en-US" dirty="0"/>
              <a:t>      - </a:t>
            </a:r>
            <a:r>
              <a:rPr lang="en-US" dirty="0" err="1"/>
              <a:t>BeforeClass</a:t>
            </a:r>
            <a:endParaRPr lang="en-US" dirty="0"/>
          </a:p>
          <a:p>
            <a:r>
              <a:rPr lang="en-US" dirty="0"/>
              <a:t>      - </a:t>
            </a:r>
            <a:r>
              <a:rPr lang="en-US" dirty="0" err="1"/>
              <a:t>afterClass</a:t>
            </a:r>
            <a:endParaRPr lang="en-US" dirty="0"/>
          </a:p>
          <a:p>
            <a:r>
              <a:rPr lang="en-US" dirty="0"/>
              <a:t>      - Before</a:t>
            </a:r>
          </a:p>
          <a:p>
            <a:r>
              <a:rPr lang="en-US" dirty="0"/>
              <a:t>      - after</a:t>
            </a:r>
          </a:p>
          <a:p>
            <a:r>
              <a:rPr lang="en-US" dirty="0"/>
              <a:t>      - Example (Test Runner)</a:t>
            </a:r>
          </a:p>
          <a:p>
            <a:endParaRPr lang="en-US" dirty="0"/>
          </a:p>
          <a:p>
            <a:r>
              <a:rPr lang="en-US" b="1" dirty="0"/>
              <a:t>(</a:t>
            </a:r>
            <a:r>
              <a:rPr lang="en-US" b="1" dirty="0" err="1"/>
              <a:t>Clase</a:t>
            </a:r>
            <a:r>
              <a:rPr lang="en-US" b="1" dirty="0"/>
              <a:t> 5)</a:t>
            </a:r>
          </a:p>
          <a:p>
            <a:r>
              <a:rPr lang="en-US" dirty="0"/>
              <a:t>    8) Test Exceptions</a:t>
            </a:r>
          </a:p>
          <a:p>
            <a:r>
              <a:rPr lang="en-US" dirty="0"/>
              <a:t>    9) Suite Test</a:t>
            </a:r>
          </a:p>
          <a:p>
            <a:r>
              <a:rPr lang="en-US" dirty="0"/>
              <a:t>    10) Ignore Test</a:t>
            </a:r>
          </a:p>
          <a:p>
            <a:r>
              <a:rPr lang="en-US" dirty="0"/>
              <a:t>    11) Time Test</a:t>
            </a:r>
          </a:p>
          <a:p>
            <a:r>
              <a:rPr lang="en-US" dirty="0"/>
              <a:t>    12) Exception Test</a:t>
            </a:r>
          </a:p>
          <a:p>
            <a:r>
              <a:rPr lang="en-US" dirty="0"/>
              <a:t>    13) </a:t>
            </a:r>
            <a:r>
              <a:rPr lang="en-US" dirty="0" err="1"/>
              <a:t>Parametizer</a:t>
            </a:r>
            <a:r>
              <a:rPr lang="en-US" dirty="0"/>
              <a:t> Test</a:t>
            </a:r>
          </a:p>
        </p:txBody>
      </p:sp>
    </p:spTree>
    <p:extLst>
      <p:ext uri="{BB962C8B-B14F-4D97-AF65-F5344CB8AC3E}">
        <p14:creationId xmlns:p14="http://schemas.microsoft.com/office/powerpoint/2010/main" val="250908225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4324"/>
            <a:ext cx="10058400" cy="1450757"/>
          </a:xfrm>
        </p:spPr>
        <p:txBody>
          <a:bodyPr/>
          <a:lstStyle/>
          <a:p>
            <a:r>
              <a:rPr lang="en-IN" dirty="0"/>
              <a:t>Assertions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62855E-4C42-4931-9702-88A6AE69B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92608" lvl="1" indent="0">
              <a:buNone/>
            </a:pPr>
            <a:r>
              <a:rPr lang="en-IN" dirty="0" err="1"/>
              <a:t>Todas</a:t>
            </a:r>
            <a:r>
              <a:rPr lang="en-IN" dirty="0"/>
              <a:t> las </a:t>
            </a:r>
            <a:r>
              <a:rPr lang="en-IN" dirty="0" err="1"/>
              <a:t>aserciones</a:t>
            </a:r>
            <a:r>
              <a:rPr lang="en-IN" dirty="0"/>
              <a:t> se </a:t>
            </a:r>
            <a:r>
              <a:rPr lang="en-IN" dirty="0" err="1"/>
              <a:t>encuentran</a:t>
            </a:r>
            <a:r>
              <a:rPr lang="en-IN" dirty="0"/>
              <a:t> dentro de la </a:t>
            </a:r>
            <a:r>
              <a:rPr lang="en-IN" dirty="0" err="1"/>
              <a:t>Clase</a:t>
            </a:r>
            <a:r>
              <a:rPr lang="en-IN" dirty="0"/>
              <a:t> </a:t>
            </a:r>
            <a:r>
              <a:rPr lang="en-IN" dirty="0">
                <a:sym typeface="Wingdings" panose="05000000000000000000" pitchFamily="2" charset="2"/>
              </a:rPr>
              <a:t> ¿……?</a:t>
            </a:r>
          </a:p>
          <a:p>
            <a:pPr marL="292608" lvl="1" indent="0">
              <a:buNone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968450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4324"/>
            <a:ext cx="10058400" cy="1450757"/>
          </a:xfrm>
        </p:spPr>
        <p:txBody>
          <a:bodyPr/>
          <a:lstStyle/>
          <a:p>
            <a:r>
              <a:rPr lang="en-IN" dirty="0"/>
              <a:t>Assertions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62855E-4C42-4931-9702-88A6AE69B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92608" lvl="1" indent="0">
              <a:buNone/>
            </a:pPr>
            <a:r>
              <a:rPr lang="en-IN" dirty="0" err="1"/>
              <a:t>Bolean</a:t>
            </a:r>
            <a:r>
              <a:rPr lang="en-IN" dirty="0"/>
              <a:t> Asserts</a:t>
            </a:r>
          </a:p>
          <a:p>
            <a:pPr marL="578358" lvl="1" indent="-285750"/>
            <a:r>
              <a:rPr lang="en-IN" dirty="0" err="1"/>
              <a:t>AssertTrue</a:t>
            </a:r>
            <a:r>
              <a:rPr lang="en-IN" dirty="0"/>
              <a:t>, </a:t>
            </a:r>
            <a:r>
              <a:rPr lang="en-IN" dirty="0" err="1"/>
              <a:t>assertFalse</a:t>
            </a:r>
            <a:endParaRPr lang="en-IN" dirty="0"/>
          </a:p>
          <a:p>
            <a:pPr marL="292608" lvl="1" indent="0">
              <a:buNone/>
            </a:pPr>
            <a:r>
              <a:rPr lang="en-IN" dirty="0"/>
              <a:t>Object Asserts</a:t>
            </a:r>
          </a:p>
          <a:p>
            <a:pPr marL="635508" lvl="1" indent="-342900"/>
            <a:r>
              <a:rPr lang="en-IN" dirty="0" err="1"/>
              <a:t>assertNull</a:t>
            </a:r>
            <a:r>
              <a:rPr lang="en-IN" dirty="0"/>
              <a:t>, </a:t>
            </a:r>
            <a:r>
              <a:rPr lang="en-IN" dirty="0" err="1"/>
              <a:t>assertNotNull</a:t>
            </a:r>
            <a:r>
              <a:rPr lang="en-IN" dirty="0"/>
              <a:t>, </a:t>
            </a:r>
            <a:r>
              <a:rPr lang="en-IN" dirty="0" err="1"/>
              <a:t>assertEquals</a:t>
            </a:r>
            <a:r>
              <a:rPr lang="en-IN" dirty="0"/>
              <a:t>, </a:t>
            </a:r>
            <a:r>
              <a:rPr lang="en-IN" dirty="0" err="1"/>
              <a:t>assertNotEquals</a:t>
            </a:r>
            <a:r>
              <a:rPr lang="en-IN" dirty="0"/>
              <a:t>, </a:t>
            </a:r>
            <a:r>
              <a:rPr lang="en-IN" dirty="0" err="1"/>
              <a:t>assertSame</a:t>
            </a:r>
            <a:r>
              <a:rPr lang="en-IN" dirty="0"/>
              <a:t>, </a:t>
            </a:r>
            <a:r>
              <a:rPr lang="en-IN" dirty="0" err="1"/>
              <a:t>assertNotSame</a:t>
            </a:r>
            <a:endParaRPr lang="en-IN" dirty="0"/>
          </a:p>
          <a:p>
            <a:pPr marL="292608" lvl="1" indent="0">
              <a:buNone/>
            </a:pPr>
            <a:r>
              <a:rPr lang="en-IN" dirty="0"/>
              <a:t>Array Asserts</a:t>
            </a:r>
          </a:p>
          <a:p>
            <a:pPr marL="578358" lvl="1" indent="-285750"/>
            <a:r>
              <a:rPr lang="en-IN" dirty="0" err="1"/>
              <a:t>assertArrayEquals</a:t>
            </a:r>
            <a:r>
              <a:rPr lang="en-IN" dirty="0"/>
              <a:t>, </a:t>
            </a:r>
            <a:r>
              <a:rPr lang="en-IN" dirty="0" err="1"/>
              <a:t>assertIterableEquals</a:t>
            </a:r>
            <a:endParaRPr lang="en-IN" dirty="0"/>
          </a:p>
          <a:p>
            <a:pPr marL="292608" lvl="1" indent="0">
              <a:buNone/>
            </a:pPr>
            <a:r>
              <a:rPr lang="en-IN" dirty="0"/>
              <a:t>Assert That</a:t>
            </a:r>
          </a:p>
          <a:p>
            <a:pPr marL="578358" lvl="1" indent="-285750"/>
            <a:r>
              <a:rPr lang="en-IN" dirty="0" err="1"/>
              <a:t>assertThat</a:t>
            </a:r>
            <a:endParaRPr lang="en-IN" dirty="0"/>
          </a:p>
          <a:p>
            <a:pPr marL="578358" lvl="1" indent="-285750"/>
            <a:endParaRPr lang="en-IN" dirty="0"/>
          </a:p>
          <a:p>
            <a:pPr marL="292608" lvl="1" indent="0">
              <a:buNone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1855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4324"/>
            <a:ext cx="10058400" cy="1450757"/>
          </a:xfrm>
        </p:spPr>
        <p:txBody>
          <a:bodyPr/>
          <a:lstStyle/>
          <a:p>
            <a:r>
              <a:rPr lang="en-IN" dirty="0"/>
              <a:t>Assertions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62855E-4C42-4931-9702-88A6AE69B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92608" lvl="1" indent="0">
              <a:buNone/>
            </a:pPr>
            <a:r>
              <a:rPr lang="en-IN" dirty="0" err="1"/>
              <a:t>Diferencias</a:t>
            </a:r>
            <a:r>
              <a:rPr lang="en-IN" dirty="0"/>
              <a:t> entre </a:t>
            </a:r>
            <a:r>
              <a:rPr lang="en-IN" dirty="0" err="1"/>
              <a:t>assertEquals</a:t>
            </a:r>
            <a:r>
              <a:rPr lang="en-IN" dirty="0"/>
              <a:t> vs </a:t>
            </a:r>
            <a:r>
              <a:rPr lang="en-IN" dirty="0" err="1"/>
              <a:t>AssertSame</a:t>
            </a:r>
            <a:endParaRPr lang="en-IN" dirty="0"/>
          </a:p>
          <a:p>
            <a:pPr marL="292608" lvl="1" indent="0">
              <a:buNone/>
            </a:pPr>
            <a:endParaRPr lang="en-IN" dirty="0"/>
          </a:p>
          <a:p>
            <a:pPr marL="292608" lvl="1" indent="0">
              <a:buNone/>
            </a:pPr>
            <a:r>
              <a:rPr lang="en-IN" dirty="0" err="1"/>
              <a:t>AssertSame</a:t>
            </a:r>
            <a:r>
              <a:rPr lang="en-IN" dirty="0"/>
              <a:t> </a:t>
            </a:r>
            <a:r>
              <a:rPr lang="en-IN" dirty="0">
                <a:sym typeface="Wingdings" panose="05000000000000000000" pitchFamily="2" charset="2"/>
              </a:rPr>
              <a:t> </a:t>
            </a:r>
            <a:r>
              <a:rPr lang="en-IN" dirty="0" err="1">
                <a:sym typeface="Wingdings" panose="05000000000000000000" pitchFamily="2" charset="2"/>
              </a:rPr>
              <a:t>Verificar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 err="1">
                <a:sym typeface="Wingdings" panose="05000000000000000000" pitchFamily="2" charset="2"/>
              </a:rPr>
              <a:t>si</a:t>
            </a:r>
            <a:r>
              <a:rPr lang="en-IN" dirty="0">
                <a:sym typeface="Wingdings" panose="05000000000000000000" pitchFamily="2" charset="2"/>
              </a:rPr>
              <a:t> la </a:t>
            </a:r>
            <a:r>
              <a:rPr lang="en-IN" dirty="0" err="1">
                <a:sym typeface="Wingdings" panose="05000000000000000000" pitchFamily="2" charset="2"/>
              </a:rPr>
              <a:t>referencia</a:t>
            </a:r>
            <a:r>
              <a:rPr lang="en-IN" dirty="0">
                <a:sym typeface="Wingdings" panose="05000000000000000000" pitchFamily="2" charset="2"/>
              </a:rPr>
              <a:t> de dos </a:t>
            </a:r>
            <a:r>
              <a:rPr lang="en-IN" dirty="0" err="1">
                <a:sym typeface="Wingdings" panose="05000000000000000000" pitchFamily="2" charset="2"/>
              </a:rPr>
              <a:t>objetos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 err="1">
                <a:sym typeface="Wingdings" panose="05000000000000000000" pitchFamily="2" charset="2"/>
              </a:rPr>
              <a:t>apuntan</a:t>
            </a:r>
            <a:r>
              <a:rPr lang="en-IN" dirty="0">
                <a:sym typeface="Wingdings" panose="05000000000000000000" pitchFamily="2" charset="2"/>
              </a:rPr>
              <a:t> al </a:t>
            </a:r>
            <a:r>
              <a:rPr lang="en-IN" dirty="0" err="1">
                <a:sym typeface="Wingdings" panose="05000000000000000000" pitchFamily="2" charset="2"/>
              </a:rPr>
              <a:t>mismo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 err="1">
                <a:sym typeface="Wingdings" panose="05000000000000000000" pitchFamily="2" charset="2"/>
              </a:rPr>
              <a:t>objeto</a:t>
            </a:r>
            <a:endParaRPr lang="en-IN" dirty="0">
              <a:sym typeface="Wingdings" panose="05000000000000000000" pitchFamily="2" charset="2"/>
            </a:endParaRPr>
          </a:p>
          <a:p>
            <a:pPr marL="292608" lvl="1" indent="0">
              <a:buNone/>
            </a:pPr>
            <a:r>
              <a:rPr lang="en-IN" dirty="0" err="1"/>
              <a:t>AssertEquals</a:t>
            </a:r>
            <a:r>
              <a:rPr lang="en-IN" dirty="0"/>
              <a:t> </a:t>
            </a:r>
            <a:r>
              <a:rPr lang="en-IN" dirty="0">
                <a:sym typeface="Wingdings" panose="05000000000000000000" pitchFamily="2" charset="2"/>
              </a:rPr>
              <a:t> </a:t>
            </a:r>
            <a:r>
              <a:rPr lang="en-IN" dirty="0" err="1">
                <a:sym typeface="Wingdings" panose="05000000000000000000" pitchFamily="2" charset="2"/>
              </a:rPr>
              <a:t>Verifica</a:t>
            </a:r>
            <a:r>
              <a:rPr lang="en-IN" dirty="0">
                <a:sym typeface="Wingdings" panose="05000000000000000000" pitchFamily="2" charset="2"/>
              </a:rPr>
              <a:t> </a:t>
            </a:r>
            <a:r>
              <a:rPr lang="en-IN" dirty="0" err="1">
                <a:sym typeface="Wingdings" panose="05000000000000000000" pitchFamily="2" charset="2"/>
              </a:rPr>
              <a:t>si</a:t>
            </a:r>
            <a:r>
              <a:rPr lang="en-IN" dirty="0">
                <a:sym typeface="Wingdings" panose="05000000000000000000" pitchFamily="2" charset="2"/>
              </a:rPr>
              <a:t> dos </a:t>
            </a:r>
            <a:r>
              <a:rPr lang="en-IN" dirty="0" err="1">
                <a:sym typeface="Wingdings" panose="05000000000000000000" pitchFamily="2" charset="2"/>
              </a:rPr>
              <a:t>objetos</a:t>
            </a:r>
            <a:r>
              <a:rPr lang="en-IN" dirty="0">
                <a:sym typeface="Wingdings" panose="05000000000000000000" pitchFamily="2" charset="2"/>
              </a:rPr>
              <a:t> son </a:t>
            </a:r>
            <a:r>
              <a:rPr lang="en-IN" dirty="0" err="1">
                <a:sym typeface="Wingdings" panose="05000000000000000000" pitchFamily="2" charset="2"/>
              </a:rPr>
              <a:t>iguales</a:t>
            </a:r>
            <a:r>
              <a:rPr lang="en-IN" dirty="0">
                <a:sym typeface="Wingdings" panose="05000000000000000000" pitchFamily="2" charset="2"/>
              </a:rPr>
              <a:t> </a:t>
            </a:r>
          </a:p>
          <a:p>
            <a:pPr marL="292608" lvl="1" indent="0">
              <a:buNone/>
            </a:pPr>
            <a:r>
              <a:rPr lang="en-IN" dirty="0">
                <a:sym typeface="Wingdings" panose="05000000000000000000" pitchFamily="2" charset="2"/>
              </a:rPr>
              <a:t>Nota: Para </a:t>
            </a:r>
            <a:r>
              <a:rPr lang="en-IN" dirty="0" err="1"/>
              <a:t>AssertEquals</a:t>
            </a:r>
            <a:r>
              <a:rPr lang="en-IN" dirty="0"/>
              <a:t> se </a:t>
            </a:r>
            <a:r>
              <a:rPr lang="en-IN" dirty="0" err="1"/>
              <a:t>necesita</a:t>
            </a:r>
            <a:r>
              <a:rPr lang="en-IN" dirty="0"/>
              <a:t> </a:t>
            </a:r>
            <a:r>
              <a:rPr lang="en-IN" dirty="0" err="1"/>
              <a:t>sobre-escribir</a:t>
            </a:r>
            <a:r>
              <a:rPr lang="en-IN" dirty="0"/>
              <a:t> (Override) el </a:t>
            </a:r>
            <a:r>
              <a:rPr lang="en-IN" dirty="0" err="1"/>
              <a:t>metodo</a:t>
            </a:r>
            <a:r>
              <a:rPr lang="en-IN" dirty="0"/>
              <a:t> “equals” </a:t>
            </a:r>
            <a:r>
              <a:rPr lang="en-IN" dirty="0" err="1"/>
              <a:t>en</a:t>
            </a:r>
            <a:r>
              <a:rPr lang="en-IN" dirty="0"/>
              <a:t> el POJO el met</a:t>
            </a:r>
          </a:p>
          <a:p>
            <a:pPr marL="578358" lvl="1" indent="-285750"/>
            <a:endParaRPr lang="en-IN" dirty="0"/>
          </a:p>
          <a:p>
            <a:pPr marL="292608" lvl="1" indent="0">
              <a:buNone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28810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3DCBA-634A-4648-9641-1DDBFB67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94324"/>
            <a:ext cx="10058400" cy="1450757"/>
          </a:xfrm>
        </p:spPr>
        <p:txBody>
          <a:bodyPr/>
          <a:lstStyle/>
          <a:p>
            <a:r>
              <a:rPr lang="en-IN" dirty="0"/>
              <a:t>Exceptions in </a:t>
            </a:r>
            <a:r>
              <a:rPr lang="en-IN" dirty="0" err="1"/>
              <a:t>jUnit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62855E-4C42-4931-9702-88A6AE69B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8358" lvl="1" indent="-285750"/>
            <a:endParaRPr lang="en-IN" dirty="0"/>
          </a:p>
          <a:p>
            <a:pPr marL="292608" lvl="1" indent="0">
              <a:buNone/>
            </a:pPr>
            <a:endParaRPr lang="en-IN" dirty="0"/>
          </a:p>
          <a:p>
            <a:pPr marL="749808" lvl="1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91680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7D228-A0F0-4BCD-B13C-D47D137FE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Exception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@Test(expected)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7F6EE-E012-46A2-BE07-94FEF964D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275821"/>
          </a:xfrm>
        </p:spPr>
        <p:txBody>
          <a:bodyPr/>
          <a:lstStyle/>
          <a:p>
            <a:r>
              <a:rPr lang="en-US" dirty="0"/>
              <a:t>- Se </a:t>
            </a:r>
            <a:r>
              <a:rPr lang="en-US" dirty="0" err="1"/>
              <a:t>refiere</a:t>
            </a:r>
            <a:r>
              <a:rPr lang="en-US" dirty="0"/>
              <a:t> a </a:t>
            </a:r>
            <a:r>
              <a:rPr lang="en-US" dirty="0" err="1"/>
              <a:t>testear</a:t>
            </a:r>
            <a:r>
              <a:rPr lang="en-US" dirty="0"/>
              <a:t> una </a:t>
            </a:r>
            <a:r>
              <a:rPr lang="en-US" dirty="0" err="1"/>
              <a:t>excepcion</a:t>
            </a:r>
            <a:r>
              <a:rPr lang="en-US" dirty="0"/>
              <a:t> </a:t>
            </a:r>
            <a:r>
              <a:rPr lang="en-US" dirty="0" err="1"/>
              <a:t>esperada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Sintaxis</a:t>
            </a:r>
            <a:r>
              <a:rPr lang="en-US" dirty="0"/>
              <a:t>: </a:t>
            </a:r>
            <a:r>
              <a:rPr lang="en-US" dirty="0" err="1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Example@Test</a:t>
            </a:r>
            <a:r>
              <a:rPr lang="en-US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(expected=</a:t>
            </a:r>
            <a:r>
              <a:rPr lang="en-US" dirty="0" err="1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IllegalArgumentException.class</a:t>
            </a:r>
            <a:r>
              <a:rPr lang="en-US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)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- Como </a:t>
            </a:r>
            <a:r>
              <a:rPr lang="en-US" dirty="0" err="1"/>
              <a:t>resultado</a:t>
            </a:r>
            <a:r>
              <a:rPr lang="en-US" dirty="0"/>
              <a:t>, la </a:t>
            </a:r>
            <a:r>
              <a:rPr lang="en-US" dirty="0" err="1"/>
              <a:t>prueba</a:t>
            </a:r>
            <a:r>
              <a:rPr lang="en-US" dirty="0"/>
              <a:t> </a:t>
            </a:r>
            <a:r>
              <a:rPr lang="en-US" dirty="0" err="1"/>
              <a:t>fallara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la </a:t>
            </a:r>
            <a:r>
              <a:rPr lang="en-US" dirty="0" err="1"/>
              <a:t>excepcion</a:t>
            </a:r>
            <a:r>
              <a:rPr lang="en-US" dirty="0"/>
              <a:t> </a:t>
            </a:r>
            <a:r>
              <a:rPr lang="en-US" dirty="0" err="1"/>
              <a:t>especificar</a:t>
            </a:r>
            <a:r>
              <a:rPr lang="en-US" dirty="0"/>
              <a:t> no se Lanza, </a:t>
            </a:r>
            <a:r>
              <a:rPr lang="en-US" dirty="0" err="1"/>
              <a:t>pero</a:t>
            </a:r>
            <a:r>
              <a:rPr lang="en-US" dirty="0"/>
              <a:t> </a:t>
            </a:r>
            <a:r>
              <a:rPr lang="en-US" dirty="0" err="1"/>
              <a:t>pasala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es </a:t>
            </a:r>
            <a:r>
              <a:rPr lang="en-US" dirty="0" err="1"/>
              <a:t>lanzado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93A626B-D43D-4B93-86CF-213BD1F736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16034"/>
              </p:ext>
            </p:extLst>
          </p:nvPr>
        </p:nvGraphicFramePr>
        <p:xfrm>
          <a:off x="1197631" y="3848078"/>
          <a:ext cx="10058400" cy="3017520"/>
        </p:xfrm>
        <a:graphic>
          <a:graphicData uri="http://schemas.openxmlformats.org/drawingml/2006/table">
            <a:tbl>
              <a:tblPr/>
              <a:tblGrid>
                <a:gridCol w="25400">
                  <a:extLst>
                    <a:ext uri="{9D8B030D-6E8A-4147-A177-3AD203B41FA5}">
                      <a16:colId xmlns:a16="http://schemas.microsoft.com/office/drawing/2014/main" val="3615316419"/>
                    </a:ext>
                  </a:extLst>
                </a:gridCol>
                <a:gridCol w="10033000">
                  <a:extLst>
                    <a:ext uri="{9D8B030D-6E8A-4147-A177-3AD203B41FA5}">
                      <a16:colId xmlns:a16="http://schemas.microsoft.com/office/drawing/2014/main" val="1770750158"/>
                    </a:ext>
                  </a:extLst>
                </a:gridCol>
              </a:tblGrid>
              <a:tr h="2569500">
                <a:tc>
                  <a:txBody>
                    <a:bodyPr/>
                    <a:lstStyle/>
                    <a:p>
                      <a:pPr algn="r" fontAlgn="base"/>
                      <a:endParaRPr lang="en-US" sz="1800" b="0" i="0">
                        <a:solidFill>
                          <a:srgbClr val="00B050"/>
                        </a:solidFill>
                        <a:effectLst/>
                        <a:latin typeface="source code pro"/>
                      </a:endParaRPr>
                    </a:p>
                    <a:p>
                      <a:pPr algn="r" fontAlgn="base"/>
                      <a:r>
                        <a:rPr lang="en-US" sz="1800" b="0" i="0">
                          <a:solidFill>
                            <a:srgbClr val="00B050"/>
                          </a:solidFill>
                          <a:effectLst/>
                          <a:latin typeface="source code pro"/>
                        </a:rPr>
                        <a:t>3</a:t>
                      </a:r>
                    </a:p>
                    <a:p>
                      <a:pPr algn="r" fontAlgn="base"/>
                      <a:r>
                        <a:rPr lang="en-US" sz="1800" b="0" i="0">
                          <a:solidFill>
                            <a:srgbClr val="00B050"/>
                          </a:solidFill>
                          <a:effectLst/>
                          <a:latin typeface="source code pro"/>
                        </a:rPr>
                        <a:t>4</a:t>
                      </a:r>
                    </a:p>
                    <a:p>
                      <a:pPr algn="r" fontAlgn="base"/>
                      <a:r>
                        <a:rPr lang="en-US" sz="1800" b="0" i="0">
                          <a:solidFill>
                            <a:srgbClr val="00B050"/>
                          </a:solidFill>
                          <a:effectLst/>
                          <a:latin typeface="source code pro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kumimoji="0" lang="en-US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Monaco"/>
                          <a:ea typeface="+mn-ea"/>
                          <a:cs typeface="+mn-cs"/>
                        </a:rPr>
                        <a:t>@Test(</a:t>
                      </a:r>
                      <a:r>
                        <a:rPr kumimoji="0" lang="en-US" sz="18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  <a:ea typeface="+mn-ea"/>
                          <a:cs typeface="+mn-cs"/>
                        </a:rPr>
                        <a:t>expected = </a:t>
                      </a:r>
                      <a:r>
                        <a:rPr kumimoji="0" lang="en-US" sz="1800" b="0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  <a:ea typeface="+mn-ea"/>
                          <a:cs typeface="+mn-cs"/>
                        </a:rPr>
                        <a:t>NullPointerException</a:t>
                      </a:r>
                      <a:r>
                        <a:rPr lang="en-US" sz="1800" b="0" i="0" dirty="0" err="1">
                          <a:solidFill>
                            <a:schemeClr val="tx1"/>
                          </a:solidFill>
                          <a:effectLst/>
                          <a:latin typeface="source code pro"/>
                        </a:rPr>
                        <a:t>.</a:t>
                      </a:r>
                      <a:r>
                        <a:rPr kumimoji="0" lang="en-US" sz="1800" b="1" i="0" u="none" strike="noStrike" kern="1200" cap="none" normalizeH="0" baseline="0" dirty="0" err="1">
                          <a:ln>
                            <a:noFill/>
                          </a:ln>
                          <a:solidFill>
                            <a:srgbClr val="7F0055"/>
                          </a:solidFill>
                          <a:effectLst/>
                          <a:latin typeface="Monaco"/>
                          <a:ea typeface="+mn-ea"/>
                          <a:cs typeface="+mn-cs"/>
                        </a:rPr>
                        <a:t>class</a:t>
                      </a:r>
                      <a:r>
                        <a:rPr lang="en-US" sz="1800" b="0" i="0" dirty="0">
                          <a:solidFill>
                            <a:schemeClr val="tx1"/>
                          </a:solidFill>
                          <a:effectLst/>
                          <a:latin typeface="source code pro"/>
                        </a:rPr>
                        <a:t>)</a:t>
                      </a:r>
                    </a:p>
                    <a:p>
                      <a:pPr algn="l" fontAlgn="base"/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7F0055"/>
                          </a:solidFill>
                          <a:effectLst/>
                          <a:latin typeface="Monaco"/>
                          <a:ea typeface="+mn-ea"/>
                          <a:cs typeface="+mn-cs"/>
                        </a:rPr>
                        <a:t>public void </a:t>
                      </a:r>
                      <a:r>
                        <a:rPr lang="en-US" sz="1800" b="0" i="0" dirty="0" err="1">
                          <a:solidFill>
                            <a:schemeClr val="tx1"/>
                          </a:solidFill>
                          <a:effectLst/>
                          <a:latin typeface="source code pro"/>
                        </a:rPr>
                        <a:t>whenExceptionThrown_thenExpectationSatisfied</a:t>
                      </a:r>
                      <a:r>
                        <a:rPr lang="en-US" sz="1800" b="0" i="0" dirty="0">
                          <a:solidFill>
                            <a:schemeClr val="tx1"/>
                          </a:solidFill>
                          <a:effectLst/>
                          <a:latin typeface="source code pro"/>
                        </a:rPr>
                        <a:t>() </a:t>
                      </a:r>
                      <a:r>
                        <a:rPr lang="en-US" sz="1800" b="0" i="0" dirty="0">
                          <a:solidFill>
                            <a:srgbClr val="00B050"/>
                          </a:solidFill>
                          <a:effectLst/>
                          <a:latin typeface="source code pro"/>
                        </a:rPr>
                        <a:t>{</a:t>
                      </a:r>
                    </a:p>
                    <a:p>
                      <a:pPr algn="l" fontAlgn="base"/>
                      <a:r>
                        <a:rPr lang="en-US" sz="1800" b="0" i="0" dirty="0">
                          <a:solidFill>
                            <a:srgbClr val="00B050"/>
                          </a:solidFill>
                          <a:effectLst/>
                          <a:latin typeface="source code pro"/>
                        </a:rPr>
                        <a:t>    </a:t>
                      </a:r>
                      <a:r>
                        <a:rPr lang="en-US" sz="1800" b="0" i="0" dirty="0">
                          <a:solidFill>
                            <a:schemeClr val="tx1"/>
                          </a:solidFill>
                          <a:effectLst/>
                          <a:latin typeface="source code pro"/>
                        </a:rPr>
                        <a:t>String test = null;</a:t>
                      </a:r>
                    </a:p>
                    <a:p>
                      <a:pPr algn="l" fontAlgn="base"/>
                      <a:r>
                        <a:rPr lang="en-US" sz="1800" b="0" i="0" dirty="0">
                          <a:solidFill>
                            <a:schemeClr val="tx1"/>
                          </a:solidFill>
                          <a:effectLst/>
                          <a:latin typeface="source code pro"/>
                        </a:rPr>
                        <a:t>    </a:t>
                      </a:r>
                      <a:r>
                        <a:rPr lang="en-US" sz="1800" b="0" i="0" dirty="0" err="1">
                          <a:solidFill>
                            <a:schemeClr val="tx1"/>
                          </a:solidFill>
                          <a:effectLst/>
                          <a:latin typeface="source code pro"/>
                        </a:rPr>
                        <a:t>test.length</a:t>
                      </a:r>
                      <a:r>
                        <a:rPr lang="en-US" sz="1800" b="0" i="0" dirty="0">
                          <a:solidFill>
                            <a:schemeClr val="tx1"/>
                          </a:solidFill>
                          <a:effectLst/>
                          <a:latin typeface="source code pro"/>
                        </a:rPr>
                        <a:t>();</a:t>
                      </a:r>
                    </a:p>
                    <a:p>
                      <a:pPr algn="l" fontAlgn="base"/>
                      <a:r>
                        <a:rPr lang="en-US" sz="1800" b="0" i="0" dirty="0">
                          <a:solidFill>
                            <a:schemeClr val="tx1"/>
                          </a:solidFill>
                          <a:effectLst/>
                          <a:latin typeface="source code pro"/>
                        </a:rPr>
                        <a:t>}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Monaco"/>
                        </a:rPr>
                        <a:t>@Test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(expected = 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IllegalArgumentException.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7F0055"/>
                          </a:solidFill>
                          <a:effectLst/>
                          <a:latin typeface="Monaco"/>
                        </a:rPr>
                        <a:t>class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)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66666"/>
                          </a:solidFill>
                          <a:effectLst/>
                          <a:latin typeface="Monaco"/>
                        </a:rPr>
                        <a:t>    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7F0055"/>
                          </a:solidFill>
                          <a:effectLst/>
                          <a:latin typeface="Monaco"/>
                        </a:rPr>
                        <a:t>public</a:t>
                      </a: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555555"/>
                          </a:solidFill>
                          <a:effectLst/>
                          <a:latin typeface="Monaco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7F0055"/>
                          </a:solidFill>
                          <a:effectLst/>
                          <a:latin typeface="Monaco"/>
                        </a:rPr>
                        <a:t>void</a:t>
                      </a: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555555"/>
                          </a:solidFill>
                          <a:effectLst/>
                          <a:latin typeface="Monaco"/>
                        </a:rPr>
                        <a:t> 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canVote_throws_IllegalArgumentException_for_zero_age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() {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66666"/>
                          </a:solidFill>
                          <a:effectLst/>
                          <a:latin typeface="Monaco"/>
                        </a:rPr>
                        <a:t>        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Student 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student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 = 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7F0055"/>
                          </a:solidFill>
                          <a:effectLst/>
                          <a:latin typeface="Monaco"/>
                        </a:rPr>
                        <a:t>new</a:t>
                      </a: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555555"/>
                          </a:solidFill>
                          <a:effectLst/>
                          <a:latin typeface="Monaco"/>
                        </a:rPr>
                        <a:t> 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Student();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66666"/>
                          </a:solidFill>
                          <a:effectLst/>
                          <a:latin typeface="Monaco"/>
                        </a:rPr>
                        <a:t>        </a:t>
                      </a:r>
                      <a:r>
                        <a:rPr kumimoji="0" lang="en-US" altLang="en-US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student.canVote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(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Monaco"/>
                        </a:rPr>
                        <a:t>0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Monaco"/>
                        </a:rPr>
                        <a:t>);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666666"/>
                          </a:solidFill>
                          <a:effectLst/>
                          <a:latin typeface="Monaco"/>
                        </a:rPr>
                        <a:t>  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Monaco"/>
                        </a:rPr>
                        <a:t> </a:t>
                      </a: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onaco"/>
                        </a:rPr>
                        <a:t> }</a:t>
                      </a:r>
                      <a:endParaRPr kumimoji="0" lang="en-US" altLang="en-US" sz="4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l" fontAlgn="base"/>
                      <a:endParaRPr lang="en-US" sz="1800" b="0" i="0" dirty="0">
                        <a:solidFill>
                          <a:srgbClr val="00B050"/>
                        </a:solidFill>
                        <a:effectLst/>
                        <a:latin typeface="source code pro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64807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3311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A4460-C352-4335-B502-23009B5BC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Parameterized Test</a:t>
            </a:r>
            <a:br>
              <a:rPr lang="en-US" dirty="0"/>
            </a:br>
            <a:r>
              <a:rPr lang="en-US" sz="1300" dirty="0"/>
              <a:t>https://www.tutorialspoint.com/junit/junit_parameterized_test.htm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4B350-1AAE-479E-92F6-B77E7E39F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Introduced in  junit4: Parameterized tests allow a developer to run the same test over and over again using different values. There are five steps that you need to follow to create a parameterized test.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Annotate test class with @RunWith(Parameterized.class).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Create a public static method annotated with @Parameters that returns a Collection of Objects (as Array) as test data 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Create a public constructor that takes in what is equivalent to one "row" of test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Create an instance variable for each "column" of test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Create your test case(s) using the instance variables as the source of the test data.</a:t>
            </a:r>
          </a:p>
          <a:p>
            <a:r>
              <a:rPr lang="en-US" dirty="0"/>
              <a:t>The test case will be invoked once for each row of data. Let us see parameterized tests in action.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3318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Timeout in </a:t>
            </a:r>
            <a:r>
              <a:rPr lang="en-US" dirty="0" err="1"/>
              <a:t>jUnit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Tests that 'runaway' or take too long, can be automatically failed. There are two options for implementing this behavior:</a:t>
            </a:r>
          </a:p>
          <a:p>
            <a:r>
              <a:rPr lang="en-US" dirty="0"/>
              <a:t>1) Timeout parameter on @Test Annotation (applies to test method)</a:t>
            </a:r>
          </a:p>
          <a:p>
            <a:r>
              <a:rPr lang="en-US" dirty="0"/>
              <a:t>2) Timeout Rule (applies to all test cases in the test class)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0379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Timeout in </a:t>
            </a:r>
            <a:r>
              <a:rPr lang="en-US" dirty="0" err="1"/>
              <a:t>jUnit</a:t>
            </a:r>
            <a:br>
              <a:rPr lang="en-US" dirty="0"/>
            </a:br>
            <a:r>
              <a:rPr lang="en-IN" sz="1200" dirty="0">
                <a:solidFill>
                  <a:schemeClr val="tx2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https://github.com/junit-team/junit4/wiki/Timeout-for-tests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1) Timeout parameter on @Test Annotation (applies to test method)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7E27CB8-2239-424E-9B96-7B73DB1D5F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6320" y="3258424"/>
            <a:ext cx="8290001" cy="129266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source code pro"/>
              </a:rPr>
              <a:t> 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/>
              </a:rPr>
              <a:t>@Test(timeout=1000)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source code pro"/>
              </a:rPr>
              <a:t>    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63B175"/>
                </a:solidFill>
                <a:effectLst/>
                <a:latin typeface="source code pro"/>
              </a:rPr>
              <a:t>public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source code pro"/>
              </a:rPr>
              <a:t>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63B175"/>
                </a:solidFill>
                <a:effectLst/>
                <a:latin typeface="source code pro"/>
              </a:rPr>
              <a:t>void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source code pro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source code pro"/>
              </a:rPr>
              <a:t>testWithTimeOut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code pro"/>
              </a:rPr>
              <a:t>() {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source code pro"/>
              </a:rPr>
              <a:t>        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code pro"/>
              </a:rPr>
              <a:t>LOG.info(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63B175"/>
                </a:solidFill>
                <a:effectLst/>
                <a:latin typeface="source code pro"/>
              </a:rPr>
              <a:t>“Fail, the service is not responding"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code pro"/>
              </a:rPr>
              <a:t>);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source code pro"/>
              </a:rPr>
              <a:t>    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code pro"/>
              </a:rPr>
              <a:t>}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source code pro"/>
              </a:rPr>
              <a:t> 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source code pro"/>
              </a:rPr>
              <a:t>  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51935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Ultima parte del Curso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Rules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jUnit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Introduccion</a:t>
            </a:r>
            <a:r>
              <a:rPr lang="en-US" dirty="0"/>
              <a:t> </a:t>
            </a:r>
            <a:r>
              <a:rPr lang="en-US" dirty="0" err="1"/>
              <a:t>Mockito</a:t>
            </a:r>
            <a:r>
              <a:rPr lang="en-US" dirty="0"/>
              <a:t> Framework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>
                <a:sym typeface="Wingdings" panose="05000000000000000000" pitchFamily="2" charset="2"/>
                <a:hlinkClick r:id="rId2"/>
              </a:rPr>
              <a:t>https://www.vogella.com/tutorials/Mockito/article.html</a:t>
            </a:r>
            <a:endParaRPr lang="en-US" dirty="0"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BDD y Cucumber </a:t>
            </a:r>
            <a:r>
              <a:rPr lang="en-US" dirty="0" err="1"/>
              <a:t>usando</a:t>
            </a:r>
            <a:r>
              <a:rPr lang="en-US" dirty="0"/>
              <a:t> Selenium </a:t>
            </a:r>
            <a:r>
              <a:rPr lang="en-US" dirty="0">
                <a:sym typeface="Wingdings" panose="05000000000000000000" pitchFamily="2" charset="2"/>
              </a:rPr>
              <a:t> https://www.youtube.com/watch?v=vL-jj5t8EDs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Recursos</a:t>
            </a:r>
            <a:r>
              <a:rPr lang="en-US" dirty="0"/>
              <a:t> y </a:t>
            </a:r>
            <a:r>
              <a:rPr lang="en-US" dirty="0" err="1"/>
              <a:t>otras</a:t>
            </a:r>
            <a:r>
              <a:rPr lang="en-US" dirty="0"/>
              <a:t> </a:t>
            </a:r>
            <a:r>
              <a:rPr lang="en-US" dirty="0" err="1"/>
              <a:t>herramientas</a:t>
            </a:r>
            <a:r>
              <a:rPr lang="en-US" dirty="0"/>
              <a:t> para el Testing </a:t>
            </a:r>
            <a:r>
              <a:rPr lang="en-US" dirty="0">
                <a:sym typeface="Wingdings" panose="05000000000000000000" pitchFamily="2" charset="2"/>
              </a:rPr>
              <a:t> 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/>
              <a:t>(</a:t>
            </a:r>
            <a:r>
              <a:rPr lang="en-US" dirty="0" err="1"/>
              <a:t>Jacoco</a:t>
            </a:r>
            <a:r>
              <a:rPr lang="en-US" dirty="0"/>
              <a:t> Test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>
                <a:sym typeface="Wingdings" panose="05000000000000000000" pitchFamily="2" charset="2"/>
                <a:hlinkClick r:id="rId3"/>
              </a:rPr>
              <a:t>https://platzi.com/tutoriales/1503-testing-java/3841-jacoco-y-la-cobertura-de-pruebas-en-el-codigo/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Ready API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dirty="0">
                <a:sym typeface="Wingdings" panose="05000000000000000000" pitchFamily="2" charset="2"/>
              </a:rPr>
              <a:t>CD/CI </a:t>
            </a:r>
            <a:r>
              <a:rPr lang="en-US" dirty="0" err="1">
                <a:sym typeface="Wingdings" panose="05000000000000000000" pitchFamily="2" charset="2"/>
              </a:rPr>
              <a:t>usando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Gitlab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4096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Rules in </a:t>
            </a:r>
            <a:r>
              <a:rPr lang="es-MX" dirty="0" err="1"/>
              <a:t>jUnit</a:t>
            </a:r>
            <a:r>
              <a:rPr lang="es-MX" dirty="0"/>
              <a:t>…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dirty="0"/>
              <a:t>Las </a:t>
            </a:r>
            <a:r>
              <a:rPr lang="es-MX" b="1" dirty="0"/>
              <a:t>Rules</a:t>
            </a:r>
            <a:r>
              <a:rPr lang="es-MX" dirty="0"/>
              <a:t> proporcionan un mecanismo flexible para mejorar las pruebas, ejecutando algo de código alrededor de la ejecución de un caso de prueba. En cierto sentido, es similar a tener anotaciones @Before y @After en nuestra clase de prueba.</a:t>
            </a:r>
          </a:p>
        </p:txBody>
      </p:sp>
    </p:spTree>
    <p:extLst>
      <p:ext uri="{BB962C8B-B14F-4D97-AF65-F5344CB8AC3E}">
        <p14:creationId xmlns:p14="http://schemas.microsoft.com/office/powerpoint/2010/main" val="679960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err="1"/>
              <a:t>Contenido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080ECA-F7ED-40E8-94EB-347125C8FFA6}"/>
              </a:ext>
            </a:extLst>
          </p:cNvPr>
          <p:cNvSpPr txBox="1"/>
          <p:nvPr/>
        </p:nvSpPr>
        <p:spPr>
          <a:xfrm>
            <a:off x="1097280" y="1937858"/>
            <a:ext cx="90869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(</a:t>
            </a:r>
            <a:r>
              <a:rPr lang="en-US" b="1" dirty="0" err="1"/>
              <a:t>Clase</a:t>
            </a:r>
            <a:r>
              <a:rPr lang="en-US" b="1" dirty="0"/>
              <a:t> 6)</a:t>
            </a:r>
          </a:p>
          <a:p>
            <a:r>
              <a:rPr lang="en-US" dirty="0"/>
              <a:t>    - </a:t>
            </a:r>
            <a:r>
              <a:rPr lang="en-US" dirty="0" err="1"/>
              <a:t>Repaso</a:t>
            </a:r>
            <a:r>
              <a:rPr lang="en-US" dirty="0"/>
              <a:t> de </a:t>
            </a:r>
            <a:r>
              <a:rPr lang="en-US" dirty="0" err="1"/>
              <a:t>jUnit</a:t>
            </a:r>
            <a:endParaRPr lang="en-US" dirty="0"/>
          </a:p>
          <a:p>
            <a:r>
              <a:rPr lang="en-US" dirty="0"/>
              <a:t>    - Overview de </a:t>
            </a:r>
            <a:r>
              <a:rPr lang="en-US" dirty="0" err="1"/>
              <a:t>otra</a:t>
            </a:r>
            <a:r>
              <a:rPr lang="en-US" dirty="0"/>
              <a:t> </a:t>
            </a:r>
            <a:r>
              <a:rPr lang="en-US" dirty="0" err="1"/>
              <a:t>Herramientas</a:t>
            </a:r>
            <a:r>
              <a:rPr lang="en-US" dirty="0"/>
              <a:t> para Testing (BDD, Mockito, Selenium)</a:t>
            </a:r>
          </a:p>
        </p:txBody>
      </p:sp>
    </p:spTree>
    <p:extLst>
      <p:ext uri="{BB962C8B-B14F-4D97-AF65-F5344CB8AC3E}">
        <p14:creationId xmlns:p14="http://schemas.microsoft.com/office/powerpoint/2010/main" val="8301704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Rules in </a:t>
            </a:r>
            <a:r>
              <a:rPr lang="es-MX" dirty="0" err="1"/>
              <a:t>jUnit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import</a:t>
            </a:r>
            <a:r>
              <a:rPr lang="en-IN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org.junit.rules</a:t>
            </a:r>
            <a:r>
              <a:rPr lang="en-IN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.*;</a:t>
            </a:r>
          </a:p>
          <a:p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Dentro de 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este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paquete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 hay 15 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clases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 entre 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ellas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 2 interfaces.</a:t>
            </a:r>
          </a:p>
          <a:p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Las mas </a:t>
            </a:r>
            <a:r>
              <a:rPr lang="en-IN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usadas</a:t>
            </a:r>
            <a:r>
              <a:rPr lang="en-IN" sz="18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ExpectedExpcetion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749808" lvl="1" indent="-457200">
              <a:buFont typeface="+mj-lt"/>
              <a:buAutoNum type="arabicPeriod"/>
            </a:pP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Timeout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TemporaryFolder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749808" lvl="1" indent="-457200">
              <a:buFont typeface="+mj-lt"/>
              <a:buAutoNum type="arabicPeriod"/>
            </a:pP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TestName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749808" lvl="1" indent="-457200">
              <a:buFont typeface="+mj-lt"/>
              <a:buAutoNum type="arabicPeriod"/>
            </a:pP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TestRule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749808" lvl="1" indent="-457200">
              <a:buFont typeface="+mj-lt"/>
              <a:buAutoNum type="arabicPeriod"/>
            </a:pPr>
            <a:r>
              <a:rPr lang="es-MX" dirty="0"/>
              <a:t>….</a:t>
            </a:r>
          </a:p>
          <a:p>
            <a:pPr marL="749808" lvl="1" indent="-457200">
              <a:buFont typeface="+mj-lt"/>
              <a:buAutoNum type="arabicPeriod"/>
            </a:pPr>
            <a:r>
              <a:rPr lang="es-MX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304758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Rules in </a:t>
            </a:r>
            <a:r>
              <a:rPr lang="es-MX" dirty="0" err="1"/>
              <a:t>jUnit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dirty="0" err="1"/>
              <a:t>jUnit</a:t>
            </a:r>
            <a:r>
              <a:rPr lang="es-MX" dirty="0"/>
              <a:t> proporciona una serie de reglas útiles y predefinidas como parte de la biblioteca. Podemos encontrar todas estas reglas en el paquete </a:t>
            </a:r>
            <a:r>
              <a:rPr lang="es-MX" b="1" dirty="0" err="1"/>
              <a:t>org.junit.rules</a:t>
            </a:r>
            <a:endParaRPr lang="es-MX" b="1" dirty="0"/>
          </a:p>
        </p:txBody>
      </p:sp>
    </p:spTree>
    <p:extLst>
      <p:ext uri="{BB962C8B-B14F-4D97-AF65-F5344CB8AC3E}">
        <p14:creationId xmlns:p14="http://schemas.microsoft.com/office/powerpoint/2010/main" val="9816300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¿Qué necesitamos para usarlas?</a:t>
            </a:r>
            <a:endParaRPr lang="en-US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dirty="0"/>
              <a:t>1) Agregar un campo </a:t>
            </a:r>
            <a:r>
              <a:rPr lang="es-MX" b="1" dirty="0" err="1"/>
              <a:t>public</a:t>
            </a:r>
            <a:r>
              <a:rPr lang="es-MX" dirty="0"/>
              <a:t> y no </a:t>
            </a:r>
            <a:r>
              <a:rPr lang="es-MX" b="1" dirty="0" err="1"/>
              <a:t>static</a:t>
            </a:r>
            <a:r>
              <a:rPr lang="es-MX" dirty="0"/>
              <a:t> a nuestra clase de prueba y asegurar de que el tipo de este campo es un subtipo de la interfaz </a:t>
            </a:r>
            <a:r>
              <a:rPr lang="es-MX" b="1" dirty="0" err="1"/>
              <a:t>org.junit.rules.TestRule</a:t>
            </a:r>
            <a:endParaRPr lang="es-MX" b="1" dirty="0"/>
          </a:p>
          <a:p>
            <a:r>
              <a:rPr lang="es-MX" dirty="0"/>
              <a:t>2) Usar la anotación </a:t>
            </a:r>
            <a:r>
              <a:rPr lang="es-MX" b="1" dirty="0"/>
              <a:t>@Rule</a:t>
            </a:r>
          </a:p>
        </p:txBody>
      </p:sp>
    </p:spTree>
    <p:extLst>
      <p:ext uri="{BB962C8B-B14F-4D97-AF65-F5344CB8AC3E}">
        <p14:creationId xmlns:p14="http://schemas.microsoft.com/office/powerpoint/2010/main" val="74356614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¿Que es un Mock?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59328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¿Que es un Mock?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 </a:t>
            </a:r>
            <a:r>
              <a:rPr lang="es-ES" dirty="0" err="1"/>
              <a:t>Mock</a:t>
            </a:r>
            <a:r>
              <a:rPr lang="es-ES" dirty="0"/>
              <a:t>, es un objeto de prueba, y en la Programación Orientada a Objetos (POO) se llaman </a:t>
            </a:r>
            <a:r>
              <a:rPr lang="es-ES" dirty="0" err="1"/>
              <a:t>Mock</a:t>
            </a:r>
            <a:r>
              <a:rPr lang="es-ES" dirty="0"/>
              <a:t> a los objetos que imitan el comportamiento de objetos reales de una forma controlada.</a:t>
            </a:r>
          </a:p>
          <a:p>
            <a:r>
              <a:rPr lang="es-ES" dirty="0"/>
              <a:t>Ya que estos objectos su usan para simular datos reales, estos pueden ser validados posteriormente con algún </a:t>
            </a:r>
            <a:r>
              <a:rPr lang="es-ES" dirty="0" err="1"/>
              <a:t>framework</a:t>
            </a:r>
            <a:r>
              <a:rPr lang="es-ES" dirty="0"/>
              <a:t>, por ejemplo, el Framework de </a:t>
            </a:r>
            <a:r>
              <a:rPr lang="es-ES" i="1" dirty="0" err="1"/>
              <a:t>Mockito</a:t>
            </a:r>
            <a:r>
              <a:rPr lang="es-ES" dirty="0"/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06925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¿Que es Mockito?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s-ES" dirty="0" err="1"/>
              <a:t>Mockito</a:t>
            </a:r>
            <a:r>
              <a:rPr lang="es-ES" dirty="0"/>
              <a:t> es un </a:t>
            </a:r>
            <a:r>
              <a:rPr lang="es-ES" dirty="0" err="1"/>
              <a:t>framework</a:t>
            </a:r>
            <a:r>
              <a:rPr lang="es-ES" dirty="0"/>
              <a:t> muy conocido el cual permite escribir pruebas con una API limpia y simple. Además </a:t>
            </a:r>
            <a:r>
              <a:rPr lang="es-ES" dirty="0" err="1"/>
              <a:t>Mockito</a:t>
            </a:r>
            <a:r>
              <a:rPr lang="es-ES" dirty="0"/>
              <a:t> hace que las pruebas sean muy legibles, produciendo errores de verificación limpios.</a:t>
            </a:r>
          </a:p>
          <a:p>
            <a:r>
              <a:rPr lang="es-ES" dirty="0"/>
              <a:t>Es el Top 10 de todas las librerías de Java.</a:t>
            </a:r>
          </a:p>
          <a:p>
            <a:r>
              <a:rPr lang="es-ES" dirty="0"/>
              <a:t>Se utiliza junto con </a:t>
            </a:r>
            <a:r>
              <a:rPr lang="es-ES" dirty="0" err="1"/>
              <a:t>jUnit</a:t>
            </a:r>
            <a:r>
              <a:rPr lang="es-ES" dirty="0"/>
              <a:t> para crear las pruebas unitarias.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10415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¿Que es Mockito?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 err="1"/>
              <a:t>Probar</a:t>
            </a:r>
            <a:r>
              <a:rPr lang="en-US" dirty="0"/>
              <a:t> </a:t>
            </a:r>
            <a:r>
              <a:rPr lang="en-US" dirty="0" err="1"/>
              <a:t>funcionalidad</a:t>
            </a:r>
            <a:r>
              <a:rPr lang="en-US" dirty="0"/>
              <a:t> de </a:t>
            </a:r>
            <a:r>
              <a:rPr lang="en-US" dirty="0" err="1"/>
              <a:t>manera</a:t>
            </a:r>
            <a:r>
              <a:rPr lang="en-US" dirty="0"/>
              <a:t> </a:t>
            </a:r>
            <a:r>
              <a:rPr lang="en-US" dirty="0" err="1"/>
              <a:t>aislada</a:t>
            </a:r>
            <a:r>
              <a:rPr lang="en-US" dirty="0"/>
              <a:t>, lo </a:t>
            </a:r>
            <a:r>
              <a:rPr lang="en-US" dirty="0" err="1"/>
              <a:t>cual</a:t>
            </a:r>
            <a:r>
              <a:rPr lang="en-US" dirty="0"/>
              <a:t> </a:t>
            </a:r>
            <a:r>
              <a:rPr lang="en-US" dirty="0" err="1"/>
              <a:t>quiere</a:t>
            </a:r>
            <a:r>
              <a:rPr lang="en-US" dirty="0"/>
              <a:t> </a:t>
            </a:r>
            <a:r>
              <a:rPr lang="en-US" dirty="0" err="1"/>
              <a:t>decir</a:t>
            </a:r>
            <a:r>
              <a:rPr lang="en-US" dirty="0"/>
              <a:t>, que las </a:t>
            </a:r>
            <a:r>
              <a:rPr lang="en-US" dirty="0" err="1"/>
              <a:t>clases</a:t>
            </a:r>
            <a:r>
              <a:rPr lang="en-US" dirty="0"/>
              <a:t> o sub-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deben</a:t>
            </a:r>
            <a:r>
              <a:rPr lang="en-US" dirty="0"/>
              <a:t> </a:t>
            </a:r>
            <a:r>
              <a:rPr lang="en-US" dirty="0" err="1"/>
              <a:t>eliminarse</a:t>
            </a:r>
            <a:r>
              <a:rPr lang="en-US" dirty="0"/>
              <a:t> de las </a:t>
            </a:r>
            <a:r>
              <a:rPr lang="en-US" dirty="0" err="1"/>
              <a:t>pruebas</a:t>
            </a:r>
            <a:r>
              <a:rPr lang="en-US" dirty="0"/>
              <a:t> </a:t>
            </a:r>
            <a:r>
              <a:rPr lang="en-US" dirty="0" err="1"/>
              <a:t>unitarias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es </a:t>
            </a:r>
            <a:r>
              <a:rPr lang="en-US" dirty="0" err="1"/>
              <a:t>posible</a:t>
            </a:r>
            <a:r>
              <a:rPr lang="en-US" dirty="0"/>
              <a:t>.</a:t>
            </a:r>
          </a:p>
          <a:p>
            <a:r>
              <a:rPr lang="en-US" dirty="0" err="1"/>
              <a:t>Esto</a:t>
            </a:r>
            <a:r>
              <a:rPr lang="en-US" dirty="0"/>
              <a:t> se </a:t>
            </a:r>
            <a:r>
              <a:rPr lang="en-US" dirty="0" err="1"/>
              <a:t>hace</a:t>
            </a:r>
            <a:r>
              <a:rPr lang="en-US" dirty="0"/>
              <a:t> </a:t>
            </a:r>
            <a:r>
              <a:rPr lang="en-US" dirty="0" err="1"/>
              <a:t>mediante</a:t>
            </a:r>
            <a:r>
              <a:rPr lang="en-US" dirty="0"/>
              <a:t> los </a:t>
            </a:r>
            <a:r>
              <a:rPr lang="en-US" dirty="0" err="1"/>
              <a:t>llamados</a:t>
            </a:r>
            <a:r>
              <a:rPr lang="en-US" dirty="0"/>
              <a:t> “test-double” (</a:t>
            </a:r>
            <a:r>
              <a:rPr lang="en-US" dirty="0" err="1"/>
              <a:t>reemplazo</a:t>
            </a:r>
            <a:r>
              <a:rPr lang="en-US" dirty="0"/>
              <a:t> de </a:t>
            </a:r>
            <a:r>
              <a:rPr lang="en-US" dirty="0" err="1"/>
              <a:t>pruebas</a:t>
            </a:r>
            <a:r>
              <a:rPr lang="en-US" dirty="0"/>
              <a:t> para las </a:t>
            </a:r>
            <a:r>
              <a:rPr lang="en-US" dirty="0" err="1"/>
              <a:t>dependencias</a:t>
            </a:r>
            <a:r>
              <a:rPr lang="en-US" dirty="0"/>
              <a:t> </a:t>
            </a:r>
            <a:r>
              <a:rPr lang="en-US" dirty="0" err="1"/>
              <a:t>reales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6469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¿Que es Mockito?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Los “Test-Double” se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clasificar</a:t>
            </a:r>
            <a:r>
              <a:rPr lang="en-US" dirty="0"/>
              <a:t> de la </a:t>
            </a:r>
            <a:r>
              <a:rPr lang="en-US" dirty="0" err="1"/>
              <a:t>siguiente</a:t>
            </a:r>
            <a:r>
              <a:rPr lang="en-US" dirty="0"/>
              <a:t> </a:t>
            </a:r>
            <a:r>
              <a:rPr lang="en-US" dirty="0" err="1"/>
              <a:t>manera</a:t>
            </a:r>
            <a:r>
              <a:rPr lang="en-US" dirty="0"/>
              <a:t>:</a:t>
            </a:r>
          </a:p>
          <a:p>
            <a:r>
              <a:rPr lang="en-US" b="1" dirty="0"/>
              <a:t>Dummy Object</a:t>
            </a:r>
            <a:r>
              <a:rPr lang="en-US" dirty="0"/>
              <a:t>: Es un </a:t>
            </a:r>
            <a:r>
              <a:rPr lang="en-US" dirty="0" err="1"/>
              <a:t>objeto</a:t>
            </a:r>
            <a:r>
              <a:rPr lang="en-US" dirty="0"/>
              <a:t> </a:t>
            </a:r>
            <a:r>
              <a:rPr lang="en-US" dirty="0" err="1"/>
              <a:t>ficticio</a:t>
            </a:r>
            <a:r>
              <a:rPr lang="en-US" dirty="0"/>
              <a:t> que </a:t>
            </a:r>
            <a:r>
              <a:rPr lang="en-US" dirty="0" err="1"/>
              <a:t>nunca</a:t>
            </a:r>
            <a:r>
              <a:rPr lang="en-US" dirty="0"/>
              <a:t> y sus </a:t>
            </a:r>
            <a:r>
              <a:rPr lang="en-US" dirty="0" err="1"/>
              <a:t>metodos</a:t>
            </a:r>
            <a:r>
              <a:rPr lang="en-US" dirty="0"/>
              <a:t> </a:t>
            </a:r>
            <a:r>
              <a:rPr lang="en-US" dirty="0" err="1"/>
              <a:t>nunca</a:t>
            </a:r>
            <a:r>
              <a:rPr lang="en-US" dirty="0"/>
              <a:t> se </a:t>
            </a:r>
            <a:r>
              <a:rPr lang="en-US" dirty="0" err="1"/>
              <a:t>llaman</a:t>
            </a:r>
            <a:r>
              <a:rPr lang="en-US" dirty="0"/>
              <a:t>, solo </a:t>
            </a:r>
            <a:r>
              <a:rPr lang="en-US" dirty="0" err="1"/>
              <a:t>sirven</a:t>
            </a:r>
            <a:r>
              <a:rPr lang="en-US" dirty="0"/>
              <a:t> para </a:t>
            </a:r>
            <a:r>
              <a:rPr lang="en-US" dirty="0" err="1"/>
              <a:t>llenar</a:t>
            </a:r>
            <a:r>
              <a:rPr lang="en-US" dirty="0"/>
              <a:t> una </a:t>
            </a:r>
            <a:r>
              <a:rPr lang="en-US" dirty="0" err="1"/>
              <a:t>lista</a:t>
            </a:r>
            <a:r>
              <a:rPr lang="en-US" dirty="0"/>
              <a:t> de </a:t>
            </a:r>
            <a:r>
              <a:rPr lang="en-US" dirty="0" err="1"/>
              <a:t>parametros</a:t>
            </a:r>
            <a:r>
              <a:rPr lang="en-US" dirty="0"/>
              <a:t> de un </a:t>
            </a:r>
            <a:r>
              <a:rPr lang="en-US" dirty="0" err="1"/>
              <a:t>objeto</a:t>
            </a:r>
            <a:r>
              <a:rPr lang="en-US" dirty="0"/>
              <a:t>.</a:t>
            </a:r>
          </a:p>
          <a:p>
            <a:r>
              <a:rPr lang="en-US" b="1" dirty="0"/>
              <a:t>Fake Objects</a:t>
            </a:r>
            <a:r>
              <a:rPr lang="en-US" dirty="0"/>
              <a:t>: </a:t>
            </a:r>
            <a:r>
              <a:rPr lang="en-US" dirty="0" err="1"/>
              <a:t>Estos</a:t>
            </a:r>
            <a:r>
              <a:rPr lang="en-US" dirty="0"/>
              <a:t> t</a:t>
            </a:r>
            <a:r>
              <a:rPr lang="es-ES" dirty="0" err="1"/>
              <a:t>ienen</a:t>
            </a:r>
            <a:r>
              <a:rPr lang="es-ES" dirty="0"/>
              <a:t> implementaciones que funcionan, pero generalmente están simplificados. Por ejemplo, usan una base de datos en memoria y no una base de datos real.</a:t>
            </a:r>
          </a:p>
          <a:p>
            <a:r>
              <a:rPr lang="es-ES" b="1" dirty="0" err="1"/>
              <a:t>Stub</a:t>
            </a:r>
            <a:r>
              <a:rPr lang="es-ES" b="1" dirty="0"/>
              <a:t> </a:t>
            </a:r>
            <a:r>
              <a:rPr lang="es-ES" b="1" dirty="0" err="1"/>
              <a:t>Class</a:t>
            </a:r>
            <a:r>
              <a:rPr lang="es-ES" b="1" dirty="0"/>
              <a:t>:</a:t>
            </a:r>
            <a:r>
              <a:rPr lang="es-ES" dirty="0"/>
              <a:t> Son clases e interfaces auxiliares con el propósito de utilizar una instancia de esta clase de código auxiliar durante la prueba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50526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¿Que es Mockito?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208709"/>
          </a:xfrm>
        </p:spPr>
        <p:txBody>
          <a:bodyPr/>
          <a:lstStyle/>
          <a:p>
            <a:r>
              <a:rPr lang="en-US" b="1" dirty="0"/>
              <a:t>Mock Object: </a:t>
            </a:r>
            <a:r>
              <a:rPr lang="es-ES" dirty="0"/>
              <a:t>Es una </a:t>
            </a:r>
            <a:r>
              <a:rPr lang="es-ES" b="1" dirty="0"/>
              <a:t>implementación ficticia </a:t>
            </a:r>
            <a:r>
              <a:rPr lang="es-ES" dirty="0"/>
              <a:t>para una interfaz o una clase en la que define la salida de ciertas llamadas a métodos. Los </a:t>
            </a:r>
            <a:r>
              <a:rPr lang="es-ES" i="1" dirty="0" err="1"/>
              <a:t>Mock</a:t>
            </a:r>
            <a:r>
              <a:rPr lang="es-ES" i="1" dirty="0"/>
              <a:t> </a:t>
            </a:r>
            <a:r>
              <a:rPr lang="es-ES" i="1" dirty="0" err="1"/>
              <a:t>Objects</a:t>
            </a:r>
            <a:r>
              <a:rPr lang="es-ES" i="1" dirty="0"/>
              <a:t> </a:t>
            </a:r>
            <a:r>
              <a:rPr lang="es-ES" dirty="0"/>
              <a:t>están configurados para realizar un determinado comportamiento durante una prueba. Por lo general, registran la interacción con el sistema y las pruebas pueden validar eso.</a:t>
            </a:r>
          </a:p>
          <a:p>
            <a:r>
              <a:rPr lang="en-US" dirty="0"/>
              <a:t>Y </a:t>
            </a:r>
            <a:r>
              <a:rPr lang="en-US" dirty="0" err="1"/>
              <a:t>como</a:t>
            </a:r>
            <a:r>
              <a:rPr lang="en-US" dirty="0"/>
              <a:t> se </a:t>
            </a:r>
            <a:r>
              <a:rPr lang="en-US" dirty="0" err="1"/>
              <a:t>digo</a:t>
            </a:r>
            <a:r>
              <a:rPr lang="en-US" dirty="0"/>
              <a:t>, Mockito es un Framework que se </a:t>
            </a:r>
            <a:r>
              <a:rPr lang="en-US" dirty="0" err="1"/>
              <a:t>utiliza</a:t>
            </a:r>
            <a:r>
              <a:rPr lang="en-US" dirty="0"/>
              <a:t> junto con </a:t>
            </a:r>
            <a:r>
              <a:rPr lang="en-US" dirty="0" err="1"/>
              <a:t>jUnit</a:t>
            </a:r>
            <a:r>
              <a:rPr lang="en-US" dirty="0"/>
              <a:t> para </a:t>
            </a:r>
            <a:r>
              <a:rPr lang="en-US" dirty="0" err="1"/>
              <a:t>crear</a:t>
            </a:r>
            <a:r>
              <a:rPr lang="en-US" dirty="0"/>
              <a:t> y </a:t>
            </a:r>
            <a:r>
              <a:rPr lang="en-US" dirty="0" err="1"/>
              <a:t>configurar</a:t>
            </a:r>
            <a:r>
              <a:rPr lang="en-US" dirty="0"/>
              <a:t> </a:t>
            </a:r>
            <a:r>
              <a:rPr lang="en-US" b="1" dirty="0"/>
              <a:t>Mock Objects. </a:t>
            </a:r>
          </a:p>
          <a:p>
            <a:r>
              <a:rPr lang="en-US" b="1" dirty="0"/>
              <a:t>La </a:t>
            </a:r>
            <a:r>
              <a:rPr lang="en-US" b="1" dirty="0" err="1"/>
              <a:t>funcion</a:t>
            </a:r>
            <a:r>
              <a:rPr lang="en-US" b="1" dirty="0"/>
              <a:t> de Mockito es las </a:t>
            </a:r>
            <a:r>
              <a:rPr lang="en-US" b="1" dirty="0" err="1"/>
              <a:t>pruebas</a:t>
            </a:r>
            <a:r>
              <a:rPr lang="en-US" b="1" dirty="0"/>
              <a:t> </a:t>
            </a:r>
            <a:r>
              <a:rPr lang="en-US" b="1" dirty="0" err="1"/>
              <a:t>tipicamente</a:t>
            </a:r>
            <a:r>
              <a:rPr lang="en-US" b="1" dirty="0"/>
              <a:t> es: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Crear</a:t>
            </a:r>
            <a:r>
              <a:rPr lang="en-US" dirty="0"/>
              <a:t> los Mock dentro de los Test</a:t>
            </a:r>
            <a:endParaRPr lang="en-US" dirty="0">
              <a:sym typeface="Wingdings" panose="05000000000000000000" pitchFamily="2" charset="2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sym typeface="Wingdings" panose="05000000000000000000" pitchFamily="2" charset="2"/>
              </a:rPr>
              <a:t>Ejecutar</a:t>
            </a:r>
            <a:r>
              <a:rPr lang="en-US" dirty="0">
                <a:sym typeface="Wingdings" panose="05000000000000000000" pitchFamily="2" charset="2"/>
              </a:rPr>
              <a:t> el </a:t>
            </a:r>
            <a:r>
              <a:rPr lang="en-US" dirty="0" err="1">
                <a:sym typeface="Wingdings" panose="05000000000000000000" pitchFamily="2" charset="2"/>
              </a:rPr>
              <a:t>Codigo</a:t>
            </a:r>
            <a:r>
              <a:rPr lang="en-US" dirty="0">
                <a:sym typeface="Wingdings" panose="05000000000000000000" pitchFamily="2" charset="2"/>
              </a:rPr>
              <a:t> de la </a:t>
            </a:r>
            <a:r>
              <a:rPr lang="en-US" dirty="0" err="1">
                <a:sym typeface="Wingdings" panose="05000000000000000000" pitchFamily="2" charset="2"/>
              </a:rPr>
              <a:t>Clase</a:t>
            </a:r>
            <a:r>
              <a:rPr lang="en-US" dirty="0">
                <a:sym typeface="Wingdings" panose="05000000000000000000" pitchFamily="2" charset="2"/>
              </a:rPr>
              <a:t> dentro de Test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sym typeface="Wingdings" panose="05000000000000000000" pitchFamily="2" charset="2"/>
              </a:rPr>
              <a:t>Validar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si</a:t>
            </a:r>
            <a:r>
              <a:rPr lang="en-US" dirty="0">
                <a:sym typeface="Wingdings" panose="05000000000000000000" pitchFamily="2" charset="2"/>
              </a:rPr>
              <a:t> el </a:t>
            </a:r>
            <a:r>
              <a:rPr lang="en-US" dirty="0" err="1">
                <a:sym typeface="Wingdings" panose="05000000000000000000" pitchFamily="2" charset="2"/>
              </a:rPr>
              <a:t>codigo</a:t>
            </a:r>
            <a:r>
              <a:rPr lang="en-US" dirty="0">
                <a:sym typeface="Wingdings" panose="05000000000000000000" pitchFamily="2" charset="2"/>
              </a:rPr>
              <a:t> se </a:t>
            </a:r>
            <a:r>
              <a:rPr lang="en-US" dirty="0" err="1">
                <a:sym typeface="Wingdings" panose="05000000000000000000" pitchFamily="2" charset="2"/>
              </a:rPr>
              <a:t>ejecuto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como</a:t>
            </a:r>
            <a:r>
              <a:rPr lang="en-US" dirty="0">
                <a:sym typeface="Wingdings" panose="05000000000000000000" pitchFamily="2" charset="2"/>
              </a:rPr>
              <a:t> se </a:t>
            </a:r>
            <a:r>
              <a:rPr lang="en-US" dirty="0" err="1">
                <a:sym typeface="Wingdings" panose="05000000000000000000" pitchFamily="2" charset="2"/>
              </a:rPr>
              <a:t>esperaba</a:t>
            </a:r>
            <a:r>
              <a:rPr lang="en-US" dirty="0">
                <a:sym typeface="Wingdings" panose="05000000000000000000" pitchFamily="2" charset="2"/>
              </a:rPr>
              <a:t>.</a:t>
            </a:r>
            <a:endParaRPr lang="es-ES" dirty="0"/>
          </a:p>
        </p:txBody>
      </p:sp>
      <p:sp>
        <p:nvSpPr>
          <p:cNvPr id="4" name="AutoShape 2" descr="mockitousagevisualization">
            <a:extLst>
              <a:ext uri="{FF2B5EF4-FFF2-40B4-BE49-F238E27FC236}">
                <a16:creationId xmlns:a16="http://schemas.microsoft.com/office/drawing/2014/main" id="{A31A96BE-DCAA-433C-8358-8C59E39A47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6" descr="mockitousagevisualization">
            <a:extLst>
              <a:ext uri="{FF2B5EF4-FFF2-40B4-BE49-F238E27FC236}">
                <a16:creationId xmlns:a16="http://schemas.microsoft.com/office/drawing/2014/main" id="{00525539-DA07-4807-97DC-44AD771DF8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532264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Instalacion</a:t>
            </a:r>
            <a:r>
              <a:rPr lang="en-US" dirty="0"/>
              <a:t>/</a:t>
            </a:r>
            <a:r>
              <a:rPr lang="en-US" dirty="0" err="1"/>
              <a:t>Configuración</a:t>
            </a:r>
            <a:r>
              <a:rPr lang="en-US" dirty="0"/>
              <a:t> de Mockito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Para </a:t>
            </a:r>
            <a:r>
              <a:rPr lang="en-US" dirty="0" err="1"/>
              <a:t>comenzar</a:t>
            </a:r>
            <a:r>
              <a:rPr lang="en-US" dirty="0"/>
              <a:t> a </a:t>
            </a:r>
            <a:r>
              <a:rPr lang="en-US" dirty="0" err="1"/>
              <a:t>utilizar</a:t>
            </a:r>
            <a:r>
              <a:rPr lang="en-US" dirty="0"/>
              <a:t> Mockito lo primer que </a:t>
            </a:r>
            <a:r>
              <a:rPr lang="en-US" dirty="0" err="1"/>
              <a:t>necesitamos</a:t>
            </a:r>
            <a:r>
              <a:rPr lang="en-US" dirty="0"/>
              <a:t> </a:t>
            </a:r>
            <a:r>
              <a:rPr lang="en-US" dirty="0" err="1"/>
              <a:t>agregar</a:t>
            </a:r>
            <a:r>
              <a:rPr lang="en-US" dirty="0"/>
              <a:t> las </a:t>
            </a:r>
            <a:r>
              <a:rPr lang="en-US" dirty="0" err="1"/>
              <a:t>dependencias</a:t>
            </a:r>
            <a:r>
              <a:rPr lang="en-US" dirty="0"/>
              <a:t> al Proyecto </a:t>
            </a:r>
            <a:r>
              <a:rPr lang="en-US" dirty="0" err="1"/>
              <a:t>usando</a:t>
            </a:r>
            <a:r>
              <a:rPr lang="en-US" dirty="0"/>
              <a:t> Maven o Gradle o </a:t>
            </a:r>
            <a:r>
              <a:rPr lang="en-US" dirty="0" err="1"/>
              <a:t>si</a:t>
            </a:r>
            <a:r>
              <a:rPr lang="en-US" dirty="0"/>
              <a:t> es </a:t>
            </a:r>
            <a:r>
              <a:rPr lang="en-US" dirty="0" err="1"/>
              <a:t>en</a:t>
            </a:r>
            <a:r>
              <a:rPr lang="en-US" dirty="0"/>
              <a:t> eclipse, </a:t>
            </a:r>
            <a:r>
              <a:rPr lang="en-US" dirty="0" err="1"/>
              <a:t>buscar</a:t>
            </a:r>
            <a:r>
              <a:rPr lang="en-US" dirty="0"/>
              <a:t> el Plugin de Mockito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apartado</a:t>
            </a:r>
            <a:r>
              <a:rPr lang="en-US" dirty="0"/>
              <a:t> de Eclipse Software.</a:t>
            </a:r>
          </a:p>
          <a:p>
            <a:pPr marL="0" indent="0">
              <a:buNone/>
            </a:pPr>
            <a:r>
              <a:rPr lang="en-US" dirty="0" err="1"/>
              <a:t>Ejemplo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IN" dirty="0">
                <a:solidFill>
                  <a:schemeClr val="accent6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https://download.eclipse.org/tools/orbit/downloads/drops/R20200224183213/repository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991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3241" y="1978243"/>
            <a:ext cx="10133901" cy="1450757"/>
          </a:xfrm>
        </p:spPr>
        <p:txBody>
          <a:bodyPr/>
          <a:lstStyle/>
          <a:p>
            <a:r>
              <a:rPr lang="en-US" dirty="0"/>
              <a:t>Modulo 1: </a:t>
            </a:r>
            <a:r>
              <a:rPr lang="en-US" dirty="0" err="1"/>
              <a:t>Conceptos</a:t>
            </a:r>
            <a:r>
              <a:rPr lang="en-US" dirty="0"/>
              <a:t> </a:t>
            </a:r>
            <a:r>
              <a:rPr lang="en-US" dirty="0" err="1"/>
              <a:t>Basicos</a:t>
            </a:r>
            <a:r>
              <a:rPr lang="en-US" dirty="0"/>
              <a:t> (</a:t>
            </a:r>
            <a:r>
              <a:rPr lang="en-US" dirty="0" err="1"/>
              <a:t>Clase</a:t>
            </a:r>
            <a:r>
              <a:rPr lang="en-US" dirty="0"/>
              <a:t> 1)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2681846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Instalacion</a:t>
            </a:r>
            <a:r>
              <a:rPr lang="en-US" dirty="0"/>
              <a:t>/</a:t>
            </a:r>
            <a:r>
              <a:rPr lang="en-US" dirty="0" err="1"/>
              <a:t>Configuración</a:t>
            </a:r>
            <a:r>
              <a:rPr lang="en-US" dirty="0"/>
              <a:t> de Mockito</a:t>
            </a:r>
            <a:br>
              <a:rPr lang="en-US" dirty="0"/>
            </a:br>
            <a:r>
              <a:rPr lang="en-IN" sz="1800" dirty="0">
                <a:solidFill>
                  <a:schemeClr val="accent4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https://www.vogella.com/tutorials/Mockito/article.html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Mockito </a:t>
            </a:r>
            <a:r>
              <a:rPr lang="en-US" dirty="0" err="1">
                <a:solidFill>
                  <a:schemeClr val="tx1"/>
                </a:solidFill>
              </a:rPr>
              <a:t>provee</a:t>
            </a:r>
            <a:r>
              <a:rPr lang="en-US" dirty="0">
                <a:solidFill>
                  <a:schemeClr val="tx1"/>
                </a:solidFill>
              </a:rPr>
              <a:t> una </a:t>
            </a:r>
            <a:r>
              <a:rPr lang="en-US" dirty="0" err="1">
                <a:solidFill>
                  <a:schemeClr val="tx1"/>
                </a:solidFill>
              </a:rPr>
              <a:t>varia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metodos</a:t>
            </a:r>
            <a:r>
              <a:rPr lang="en-US" dirty="0">
                <a:solidFill>
                  <a:schemeClr val="tx1"/>
                </a:solidFill>
              </a:rPr>
              <a:t> para </a:t>
            </a:r>
            <a:r>
              <a:rPr lang="en-US" dirty="0" err="1">
                <a:solidFill>
                  <a:schemeClr val="tx1"/>
                </a:solidFill>
              </a:rPr>
              <a:t>crear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Objectos</a:t>
            </a:r>
            <a:r>
              <a:rPr lang="en-US" dirty="0">
                <a:solidFill>
                  <a:schemeClr val="tx1"/>
                </a:solidFill>
              </a:rPr>
              <a:t> Mocks.</a:t>
            </a:r>
          </a:p>
          <a:p>
            <a:pPr marL="0" indent="0">
              <a:buNone/>
            </a:pPr>
            <a:r>
              <a:rPr lang="en-IN" sz="1200" b="1" dirty="0"/>
              <a:t>import</a:t>
            </a:r>
            <a:r>
              <a:rPr lang="en-IN" sz="1200" dirty="0"/>
              <a:t> </a:t>
            </a:r>
            <a:r>
              <a:rPr lang="en-IN" sz="1200" b="1" dirty="0"/>
              <a:t>static</a:t>
            </a:r>
            <a:r>
              <a:rPr lang="en-IN" sz="1200" dirty="0"/>
              <a:t> </a:t>
            </a:r>
            <a:r>
              <a:rPr lang="en-IN" sz="1200" dirty="0" err="1"/>
              <a:t>org</a:t>
            </a:r>
            <a:r>
              <a:rPr lang="en-IN" sz="1200" b="1" dirty="0" err="1"/>
              <a:t>.</a:t>
            </a:r>
            <a:r>
              <a:rPr lang="en-IN" sz="1200" dirty="0" err="1"/>
              <a:t>mockito</a:t>
            </a:r>
            <a:r>
              <a:rPr lang="en-IN" sz="1200" b="1" dirty="0" err="1"/>
              <a:t>.</a:t>
            </a:r>
            <a:r>
              <a:rPr lang="en-IN" sz="1200" dirty="0" err="1"/>
              <a:t>Mockito</a:t>
            </a:r>
            <a:r>
              <a:rPr lang="en-IN" sz="1200" b="1" dirty="0"/>
              <a:t>.*;</a:t>
            </a:r>
            <a:r>
              <a:rPr lang="en-IN" sz="1200" dirty="0"/>
              <a:t> </a:t>
            </a:r>
          </a:p>
          <a:p>
            <a:pPr marL="0" indent="0">
              <a:buNone/>
            </a:pPr>
            <a:r>
              <a:rPr lang="en-IN" sz="1200" b="1" dirty="0"/>
              <a:t>public</a:t>
            </a:r>
            <a:r>
              <a:rPr lang="en-IN" sz="1200" dirty="0"/>
              <a:t> </a:t>
            </a:r>
            <a:r>
              <a:rPr lang="en-IN" sz="1200" b="1" dirty="0"/>
              <a:t>class</a:t>
            </a:r>
            <a:r>
              <a:rPr lang="en-IN" sz="1200" dirty="0"/>
              <a:t> </a:t>
            </a:r>
            <a:r>
              <a:rPr lang="en-IN" sz="1200" b="1" dirty="0" err="1"/>
              <a:t>MockitoTest</a:t>
            </a:r>
            <a:r>
              <a:rPr lang="en-IN" sz="1200" dirty="0"/>
              <a:t> </a:t>
            </a:r>
            <a:r>
              <a:rPr lang="en-IN" sz="1200" b="1" dirty="0"/>
              <a:t>{</a:t>
            </a:r>
            <a:r>
              <a:rPr lang="en-IN" sz="1200" dirty="0"/>
              <a:t> </a:t>
            </a:r>
          </a:p>
          <a:p>
            <a:pPr marL="0" indent="0">
              <a:buNone/>
            </a:pPr>
            <a:r>
              <a:rPr lang="en-IN" sz="1200" b="1" dirty="0"/>
              <a:t>@Mock</a:t>
            </a:r>
            <a:r>
              <a:rPr lang="en-IN" sz="1200" dirty="0"/>
              <a:t> </a:t>
            </a:r>
            <a:r>
              <a:rPr lang="en-IN" sz="1200" dirty="0" err="1"/>
              <a:t>MyDatabase</a:t>
            </a:r>
            <a:r>
              <a:rPr lang="en-IN" sz="1200" dirty="0"/>
              <a:t> </a:t>
            </a:r>
            <a:r>
              <a:rPr lang="en-IN" sz="1200" dirty="0" err="1"/>
              <a:t>databaseMock</a:t>
            </a:r>
            <a:r>
              <a:rPr lang="en-IN" sz="1200" b="1" dirty="0"/>
              <a:t>;</a:t>
            </a:r>
            <a:r>
              <a:rPr lang="en-IN" sz="1200" dirty="0"/>
              <a:t> </a:t>
            </a:r>
          </a:p>
          <a:p>
            <a:pPr marL="0" indent="0">
              <a:buNone/>
            </a:pPr>
            <a:r>
              <a:rPr lang="en-IN" sz="1200" b="1" dirty="0"/>
              <a:t>@Rule</a:t>
            </a:r>
            <a:r>
              <a:rPr lang="en-IN" sz="1200" dirty="0"/>
              <a:t> </a:t>
            </a:r>
            <a:r>
              <a:rPr lang="en-IN" sz="1200" b="1" dirty="0"/>
              <a:t>public</a:t>
            </a:r>
            <a:r>
              <a:rPr lang="en-IN" sz="1200" dirty="0"/>
              <a:t> </a:t>
            </a:r>
            <a:r>
              <a:rPr lang="en-IN" sz="1200" dirty="0" err="1"/>
              <a:t>MockitoRule</a:t>
            </a:r>
            <a:r>
              <a:rPr lang="en-IN" sz="1200" dirty="0"/>
              <a:t> </a:t>
            </a:r>
            <a:r>
              <a:rPr lang="en-IN" sz="1200" dirty="0" err="1"/>
              <a:t>mockitoRule</a:t>
            </a:r>
            <a:r>
              <a:rPr lang="en-IN" sz="1200" dirty="0"/>
              <a:t> </a:t>
            </a:r>
            <a:r>
              <a:rPr lang="en-IN" sz="1200" b="1" dirty="0"/>
              <a:t>=</a:t>
            </a:r>
            <a:r>
              <a:rPr lang="en-IN" sz="1200" dirty="0"/>
              <a:t> </a:t>
            </a:r>
            <a:r>
              <a:rPr lang="en-IN" sz="1200" dirty="0" err="1"/>
              <a:t>MockitoJUnit</a:t>
            </a:r>
            <a:r>
              <a:rPr lang="en-IN" sz="1200" b="1" dirty="0" err="1"/>
              <a:t>.</a:t>
            </a:r>
            <a:r>
              <a:rPr lang="en-IN" sz="1200" dirty="0" err="1"/>
              <a:t>rule</a:t>
            </a:r>
            <a:r>
              <a:rPr lang="en-IN" sz="1200" b="1" dirty="0"/>
              <a:t>();</a:t>
            </a:r>
            <a:r>
              <a:rPr lang="en-IN" sz="1200" dirty="0"/>
              <a:t> </a:t>
            </a:r>
          </a:p>
          <a:p>
            <a:pPr marL="0" indent="0">
              <a:buNone/>
            </a:pPr>
            <a:r>
              <a:rPr lang="en-IN" sz="1200" b="1" dirty="0"/>
              <a:t>@Test</a:t>
            </a:r>
            <a:r>
              <a:rPr lang="en-IN" sz="1200" dirty="0"/>
              <a:t> </a:t>
            </a:r>
            <a:r>
              <a:rPr lang="en-IN" sz="1200" b="1" dirty="0"/>
              <a:t>public</a:t>
            </a:r>
            <a:r>
              <a:rPr lang="en-IN" sz="1200" dirty="0"/>
              <a:t> </a:t>
            </a:r>
            <a:r>
              <a:rPr lang="en-IN" sz="1200" b="1" dirty="0"/>
              <a:t>void</a:t>
            </a:r>
            <a:r>
              <a:rPr lang="en-IN" sz="1200" dirty="0"/>
              <a:t> </a:t>
            </a:r>
            <a:r>
              <a:rPr lang="en-IN" sz="1200" dirty="0" err="1"/>
              <a:t>testQuery</a:t>
            </a:r>
            <a:r>
              <a:rPr lang="en-IN" sz="1200" b="1" dirty="0"/>
              <a:t>()</a:t>
            </a:r>
            <a:r>
              <a:rPr lang="en-IN" sz="1200" dirty="0"/>
              <a:t> </a:t>
            </a:r>
            <a:r>
              <a:rPr lang="en-IN" sz="1200" b="1" dirty="0"/>
              <a:t>{</a:t>
            </a:r>
            <a:r>
              <a:rPr lang="en-IN" sz="1200" dirty="0"/>
              <a:t> </a:t>
            </a:r>
          </a:p>
          <a:p>
            <a:pPr marL="0" indent="0">
              <a:buNone/>
            </a:pPr>
            <a:r>
              <a:rPr lang="en-IN" sz="1200" dirty="0"/>
              <a:t>	</a:t>
            </a:r>
            <a:r>
              <a:rPr lang="en-IN" sz="1200" dirty="0" err="1"/>
              <a:t>ClassToTest</a:t>
            </a:r>
            <a:r>
              <a:rPr lang="en-IN" sz="1200" dirty="0"/>
              <a:t> t </a:t>
            </a:r>
            <a:r>
              <a:rPr lang="en-IN" sz="1200" b="1" dirty="0"/>
              <a:t>=</a:t>
            </a:r>
            <a:r>
              <a:rPr lang="en-IN" sz="1200" dirty="0"/>
              <a:t> </a:t>
            </a:r>
            <a:r>
              <a:rPr lang="en-IN" sz="1200" b="1" dirty="0"/>
              <a:t>new</a:t>
            </a:r>
            <a:r>
              <a:rPr lang="en-IN" sz="1200" dirty="0"/>
              <a:t> </a:t>
            </a:r>
            <a:r>
              <a:rPr lang="en-IN" sz="1200" dirty="0" err="1"/>
              <a:t>ClassToTest</a:t>
            </a:r>
            <a:r>
              <a:rPr lang="en-IN" sz="1200" b="1" dirty="0"/>
              <a:t>(</a:t>
            </a:r>
            <a:r>
              <a:rPr lang="en-IN" sz="1200" dirty="0" err="1"/>
              <a:t>databaseMock</a:t>
            </a:r>
            <a:r>
              <a:rPr lang="en-IN" sz="1200" b="1" dirty="0"/>
              <a:t>);</a:t>
            </a:r>
            <a:r>
              <a:rPr lang="en-IN" sz="1200" dirty="0"/>
              <a:t> </a:t>
            </a:r>
          </a:p>
          <a:p>
            <a:pPr marL="0" indent="0">
              <a:buNone/>
            </a:pPr>
            <a:r>
              <a:rPr lang="en-IN" sz="1200" b="1" dirty="0"/>
              <a:t>	</a:t>
            </a:r>
            <a:r>
              <a:rPr lang="en-IN" sz="1200" b="1" dirty="0" err="1"/>
              <a:t>boolean</a:t>
            </a:r>
            <a:r>
              <a:rPr lang="en-IN" sz="1200" dirty="0"/>
              <a:t> check </a:t>
            </a:r>
            <a:r>
              <a:rPr lang="en-IN" sz="1200" b="1" dirty="0"/>
              <a:t>=</a:t>
            </a:r>
            <a:r>
              <a:rPr lang="en-IN" sz="1200" dirty="0"/>
              <a:t> </a:t>
            </a:r>
            <a:r>
              <a:rPr lang="en-IN" sz="1200" dirty="0" err="1"/>
              <a:t>t</a:t>
            </a:r>
            <a:r>
              <a:rPr lang="en-IN" sz="1200" b="1" dirty="0" err="1"/>
              <a:t>.</a:t>
            </a:r>
            <a:r>
              <a:rPr lang="en-IN" sz="1200" dirty="0" err="1"/>
              <a:t>query</a:t>
            </a:r>
            <a:r>
              <a:rPr lang="en-IN" sz="1200" b="1" dirty="0"/>
              <a:t>("* from t");</a:t>
            </a:r>
            <a:r>
              <a:rPr lang="en-IN" sz="1200" dirty="0"/>
              <a:t> </a:t>
            </a:r>
          </a:p>
          <a:p>
            <a:pPr marL="0" indent="0">
              <a:buNone/>
            </a:pPr>
            <a:r>
              <a:rPr lang="en-IN" sz="1200" dirty="0"/>
              <a:t>	</a:t>
            </a:r>
            <a:r>
              <a:rPr lang="en-IN" sz="1200" dirty="0" err="1"/>
              <a:t>assertTrue</a:t>
            </a:r>
            <a:r>
              <a:rPr lang="en-IN" sz="1200" b="1" dirty="0"/>
              <a:t>(</a:t>
            </a:r>
            <a:r>
              <a:rPr lang="en-IN" sz="1200" dirty="0"/>
              <a:t>check</a:t>
            </a:r>
            <a:r>
              <a:rPr lang="en-IN" sz="1200" b="1" dirty="0"/>
              <a:t>);</a:t>
            </a:r>
            <a:r>
              <a:rPr lang="en-IN" sz="1200" dirty="0"/>
              <a:t> verify</a:t>
            </a:r>
            <a:r>
              <a:rPr lang="en-IN" sz="1200" b="1" dirty="0"/>
              <a:t>(</a:t>
            </a:r>
            <a:r>
              <a:rPr lang="en-IN" sz="1200" dirty="0" err="1"/>
              <a:t>databaseMock</a:t>
            </a:r>
            <a:r>
              <a:rPr lang="en-IN" sz="1200" b="1" dirty="0"/>
              <a:t>).</a:t>
            </a:r>
            <a:r>
              <a:rPr lang="en-IN" sz="1200" dirty="0"/>
              <a:t>query</a:t>
            </a:r>
            <a:r>
              <a:rPr lang="en-IN" sz="1200" b="1" dirty="0"/>
              <a:t>("* from t");</a:t>
            </a:r>
            <a:r>
              <a:rPr lang="en-IN" sz="1200" dirty="0"/>
              <a:t> </a:t>
            </a:r>
          </a:p>
          <a:p>
            <a:pPr marL="0" indent="0">
              <a:buNone/>
            </a:pPr>
            <a:r>
              <a:rPr lang="en-IN" sz="1200" b="1" dirty="0"/>
              <a:t>            }</a:t>
            </a:r>
            <a:r>
              <a:rPr lang="en-IN" sz="1200" dirty="0"/>
              <a:t> </a:t>
            </a:r>
          </a:p>
          <a:p>
            <a:pPr marL="0" indent="0">
              <a:buNone/>
            </a:pPr>
            <a:r>
              <a:rPr lang="en-IN" sz="1200" b="1" dirty="0"/>
              <a:t>}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0478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Cucumber y BDD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Cucumber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Es</a:t>
            </a:r>
            <a:r>
              <a:rPr lang="en-US" dirty="0">
                <a:sym typeface="Wingdings" panose="05000000000000000000" pitchFamily="2" charset="2"/>
              </a:rPr>
              <a:t> un Framework  </a:t>
            </a:r>
            <a:r>
              <a:rPr lang="es-MX" dirty="0">
                <a:sym typeface="Wingdings" panose="05000000000000000000" pitchFamily="2" charset="2"/>
              </a:rPr>
              <a:t>que soportar BDD (Desarrollo basado en el comportamiento).</a:t>
            </a:r>
          </a:p>
          <a:p>
            <a:r>
              <a:rPr lang="es-MX" dirty="0"/>
              <a:t>Un elemento central principal </a:t>
            </a:r>
            <a:r>
              <a:rPr lang="es-MX" dirty="0" err="1"/>
              <a:t>Cucumber</a:t>
            </a:r>
            <a:r>
              <a:rPr lang="es-MX" dirty="0"/>
              <a:t> de BDD es su analizador de lenguaje ordinario llamado </a:t>
            </a:r>
            <a:r>
              <a:rPr lang="es-MX" b="1" dirty="0" err="1"/>
              <a:t>Gherkin</a:t>
            </a:r>
            <a:r>
              <a:rPr lang="es-MX" dirty="0"/>
              <a:t>. </a:t>
            </a:r>
          </a:p>
          <a:p>
            <a:r>
              <a:rPr lang="es-MX" dirty="0"/>
              <a:t>Permite especificar los comportamientos esperados del software en un lenguaje lógico que los clientes pueden entender. </a:t>
            </a:r>
          </a:p>
          <a:p>
            <a:r>
              <a:rPr lang="es-MX" dirty="0"/>
              <a:t>Como tal, </a:t>
            </a:r>
            <a:r>
              <a:rPr lang="es-MX" dirty="0" err="1"/>
              <a:t>Cucumber</a:t>
            </a:r>
            <a:r>
              <a:rPr lang="es-MX" dirty="0"/>
              <a:t> permite la ejecución de la documentación de las características escritas en texto orientado al negocio.</a:t>
            </a:r>
          </a:p>
          <a:p>
            <a:r>
              <a:rPr lang="es-MX" dirty="0"/>
              <a:t>Se utiliza a menudo para probar otro software. Ejecuta pruebas de aceptación automatizadas escritas en un estilo de desarrollo orientado al comportamiento (BDD).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30875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¿Que </a:t>
            </a:r>
            <a:r>
              <a:rPr lang="en-US" dirty="0" err="1"/>
              <a:t>es</a:t>
            </a:r>
            <a:r>
              <a:rPr lang="en-US" dirty="0"/>
              <a:t> BDD?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000" dirty="0"/>
              <a:t>En la Ingeniería de Software, </a:t>
            </a:r>
            <a:r>
              <a:rPr lang="es-MX" sz="2000" dirty="0" err="1"/>
              <a:t>behavior-driven</a:t>
            </a:r>
            <a:r>
              <a:rPr lang="es-MX" sz="2000" dirty="0"/>
              <a:t> </a:t>
            </a:r>
            <a:r>
              <a:rPr lang="es-MX" sz="2000" dirty="0" err="1"/>
              <a:t>development</a:t>
            </a:r>
            <a:r>
              <a:rPr lang="es-MX" sz="2000" dirty="0"/>
              <a:t> (BDD) o desarrollo guiado por el comportamiento (DGC), es un proceso de desarrollo de software que surgió a partir del desarrollo guiado por pruebas (DGP ´o TDD).​ </a:t>
            </a:r>
          </a:p>
          <a:p>
            <a:r>
              <a:rPr lang="es-MX" sz="2000" dirty="0"/>
              <a:t>Permite crear pruebas usando un lenguaje que puede entender cualquier persona que incluso no tenga conocimientos técnicos.</a:t>
            </a:r>
          </a:p>
        </p:txBody>
      </p:sp>
    </p:spTree>
    <p:extLst>
      <p:ext uri="{BB962C8B-B14F-4D97-AF65-F5344CB8AC3E}">
        <p14:creationId xmlns:p14="http://schemas.microsoft.com/office/powerpoint/2010/main" val="348285986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</a:t>
            </a:r>
            <a:r>
              <a:rPr lang="es-MX" dirty="0"/>
              <a:t>Qué es </a:t>
            </a:r>
            <a:r>
              <a:rPr lang="es-MX" dirty="0" err="1"/>
              <a:t>Gherkin</a:t>
            </a:r>
            <a:r>
              <a:rPr lang="es-MX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sz="2000" dirty="0" err="1"/>
              <a:t>Gherkin</a:t>
            </a:r>
            <a:r>
              <a:rPr lang="es-MX" sz="2000" dirty="0"/>
              <a:t> es un DSL o Lenguaje Específico de Dominio (</a:t>
            </a:r>
            <a:r>
              <a:rPr lang="es-MX" sz="2000" dirty="0" err="1"/>
              <a:t>Domain-Specific</a:t>
            </a:r>
            <a:r>
              <a:rPr lang="es-MX" sz="2000" dirty="0"/>
              <a:t> </a:t>
            </a:r>
            <a:r>
              <a:rPr lang="es-MX" sz="2000" dirty="0" err="1"/>
              <a:t>Languaje</a:t>
            </a:r>
            <a:r>
              <a:rPr lang="es-MX" sz="2000" dirty="0"/>
              <a:t>), es decir, un lenguaje que está creado para resolver un problema y tiene una estructura generada por varios elementos:</a:t>
            </a:r>
          </a:p>
        </p:txBody>
      </p:sp>
    </p:spTree>
    <p:extLst>
      <p:ext uri="{BB962C8B-B14F-4D97-AF65-F5344CB8AC3E}">
        <p14:creationId xmlns:p14="http://schemas.microsoft.com/office/powerpoint/2010/main" val="269771813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¿</a:t>
            </a:r>
            <a:r>
              <a:rPr lang="es-MX" dirty="0"/>
              <a:t>Qué es </a:t>
            </a:r>
            <a:r>
              <a:rPr lang="es-MX" dirty="0" err="1"/>
              <a:t>Gherkin</a:t>
            </a:r>
            <a:r>
              <a:rPr lang="es-MX" dirty="0"/>
              <a:t>?</a:t>
            </a:r>
            <a:endParaRPr lang="en-U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3240" y="2108200"/>
            <a:ext cx="6685845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82332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72886"/>
            <a:ext cx="10058400" cy="1450757"/>
          </a:xfrm>
        </p:spPr>
        <p:txBody>
          <a:bodyPr>
            <a:noAutofit/>
          </a:bodyPr>
          <a:lstStyle/>
          <a:p>
            <a:r>
              <a:rPr lang="es-MX" sz="3600" dirty="0"/>
              <a:t>Recursos para entender/aprender mas acerca de </a:t>
            </a:r>
            <a:r>
              <a:rPr lang="es-MX" sz="3600" dirty="0" err="1"/>
              <a:t>Cucumber</a:t>
            </a:r>
            <a:r>
              <a:rPr lang="es-MX" sz="3600" dirty="0"/>
              <a:t>/BDD/</a:t>
            </a:r>
            <a:r>
              <a:rPr lang="es-MX" sz="3600" dirty="0" err="1"/>
              <a:t>Gherkin</a:t>
            </a:r>
            <a:endParaRPr lang="en-US" sz="3600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s-MX" dirty="0">
              <a:hlinkClick r:id="rId2"/>
            </a:endParaRPr>
          </a:p>
          <a:p>
            <a:r>
              <a:rPr lang="es-MX" dirty="0">
                <a:hlinkClick r:id="rId2"/>
              </a:rPr>
              <a:t>https://openwebinars.net/blog/que-es-gherkin/</a:t>
            </a:r>
            <a:r>
              <a:rPr lang="es-MX" dirty="0"/>
              <a:t> </a:t>
            </a:r>
          </a:p>
          <a:p>
            <a:r>
              <a:rPr lang="es-MX" dirty="0">
                <a:hlinkClick r:id="rId3"/>
              </a:rPr>
              <a:t>https://cucumber.io/</a:t>
            </a:r>
            <a:r>
              <a:rPr lang="es-MX" dirty="0"/>
              <a:t> </a:t>
            </a:r>
          </a:p>
          <a:p>
            <a:r>
              <a:rPr lang="es-MX" dirty="0">
                <a:hlinkClick r:id="rId4"/>
              </a:rPr>
              <a:t>https://es.wikipedia.org/wiki/Desarrollo_guiado_por_comportamiento</a:t>
            </a:r>
            <a:endParaRPr lang="es-MX" dirty="0"/>
          </a:p>
          <a:p>
            <a:r>
              <a:rPr lang="es-MX" dirty="0">
                <a:hlinkClick r:id="rId5"/>
              </a:rPr>
              <a:t>https://cucumber.io/docs/gherkin/</a:t>
            </a:r>
            <a:r>
              <a:rPr lang="es-MX" dirty="0"/>
              <a:t> </a:t>
            </a:r>
            <a:r>
              <a:rPr lang="es-MX" dirty="0">
                <a:sym typeface="Wingdings" panose="05000000000000000000" pitchFamily="2" charset="2"/>
              </a:rPr>
              <a:t> </a:t>
            </a:r>
            <a:r>
              <a:rPr lang="es-MX" b="1" dirty="0"/>
              <a:t>Documentación de </a:t>
            </a:r>
            <a:r>
              <a:rPr lang="es-MX" b="1" dirty="0" err="1"/>
              <a:t>Gherkin</a:t>
            </a:r>
            <a:r>
              <a:rPr lang="es-MX" b="1" dirty="0"/>
              <a:t>:</a:t>
            </a:r>
            <a:endParaRPr lang="es-MX" dirty="0"/>
          </a:p>
          <a:p>
            <a:r>
              <a:rPr lang="es-MX" dirty="0">
                <a:hlinkClick r:id="rId6"/>
              </a:rPr>
              <a:t>https://github.com/Raghav-Pal/SeleniumCucumberBDD</a:t>
            </a:r>
            <a:r>
              <a:rPr lang="es-MX" dirty="0"/>
              <a:t> </a:t>
            </a:r>
          </a:p>
          <a:p>
            <a:r>
              <a:rPr lang="es-MX" dirty="0">
                <a:hlinkClick r:id="rId7"/>
              </a:rPr>
              <a:t>https://github.com/Raghav-Pal/CucumberBDDCMD</a:t>
            </a:r>
            <a:r>
              <a:rPr lang="es-MX" dirty="0"/>
              <a:t> </a:t>
            </a:r>
          </a:p>
          <a:p>
            <a:r>
              <a:rPr lang="es-MX" dirty="0">
                <a:hlinkClick r:id="rId8"/>
              </a:rPr>
              <a:t>https://www.guru99.com/using-cucumber-selenium.html</a:t>
            </a:r>
            <a:r>
              <a:rPr lang="es-MX" dirty="0"/>
              <a:t> 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19169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Configurando BDD</a:t>
            </a:r>
            <a:br>
              <a:rPr lang="es-MX" dirty="0"/>
            </a:br>
            <a:r>
              <a:rPr lang="es-MX" sz="1400" dirty="0"/>
              <a:t>https://www.youtube.com/watch?v=4e9vhX7ZuCw</a:t>
            </a:r>
            <a:endParaRPr lang="en-US" sz="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909" y="1945549"/>
            <a:ext cx="9235440" cy="441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54620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Configurando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13" y="1737360"/>
            <a:ext cx="4686300" cy="447675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339" y="1645920"/>
            <a:ext cx="5438775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85544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Configurando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421" y="2108201"/>
            <a:ext cx="4725890" cy="415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17388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Configurando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627" y="2108200"/>
            <a:ext cx="4694602" cy="389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435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¿Que es el Testing?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0255406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Configurando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108201"/>
            <a:ext cx="5435158" cy="203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42708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Configurando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868" y="2007446"/>
            <a:ext cx="8143875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79950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Configurando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8" y="2016761"/>
            <a:ext cx="9451684" cy="417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74494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Corriendo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108201"/>
            <a:ext cx="6609056" cy="399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30442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Corriendo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214791"/>
            <a:ext cx="7100042" cy="299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16423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Corriendo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126" y="1951446"/>
            <a:ext cx="7343775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39292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Corriendo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421" y="2108201"/>
            <a:ext cx="9060452" cy="361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15285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Corriendo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0260" y="156755"/>
            <a:ext cx="4165420" cy="620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45261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Corriendo BDD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463" y="3068546"/>
            <a:ext cx="10569468" cy="175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9563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5211-5870-41C2-A433-2CFF4294D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dirty="0"/>
              <a:t>Muchas gracias</a:t>
            </a:r>
            <a:endParaRPr lang="en-US" sz="1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A03C-CB9F-4F1E-A785-E076BA990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sz="19900" dirty="0"/>
              <a:t>=)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0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778FD-F398-47CF-BDF8-D0EF7B6F2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¿Que es el Testing?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889FF-1FD1-474A-A1AC-2FD7D650B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s-ES" sz="2000" dirty="0"/>
              <a:t>Es un proceso para evaluar la funcionalidad de una aplicación de software con la intención de determinar si el software desarrollado cumple con los requisitos especificados o no.</a:t>
            </a:r>
          </a:p>
          <a:p>
            <a:pPr marL="457200" indent="-457200">
              <a:buFont typeface="+mj-lt"/>
              <a:buAutoNum type="arabicPeriod"/>
            </a:pPr>
            <a:r>
              <a:rPr lang="es-ES" sz="2000" dirty="0"/>
              <a:t>Identificar los defectos para garantizar que el producto esté libre de defectos para producir un producto de calidad.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736139585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D6E73F11C38E4B927C70700F966023" ma:contentTypeVersion="2" ma:contentTypeDescription="Create a new document." ma:contentTypeScope="" ma:versionID="eb06c5e5f6a1d53cd3aa230b08da1f86">
  <xsd:schema xmlns:xsd="http://www.w3.org/2001/XMLSchema" xmlns:xs="http://www.w3.org/2001/XMLSchema" xmlns:p="http://schemas.microsoft.com/office/2006/metadata/properties" xmlns:ns3="98760cb7-4057-4383-ab89-ea0840565cb5" targetNamespace="http://schemas.microsoft.com/office/2006/metadata/properties" ma:root="true" ma:fieldsID="cb568dfc622dad6cfe976554ae687264" ns3:_="">
    <xsd:import namespace="98760cb7-4057-4383-ab89-ea0840565cb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760cb7-4057-4383-ab89-ea0840565c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74D7179-A8CB-491E-94B8-2CA02E6901B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7DD1761-7CCE-428A-915E-0071C0BCF2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8760cb7-4057-4383-ab89-ea0840565c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98CEF75-A3AD-4E6B-94C0-4291030204CF}">
  <ds:schemaRefs>
    <ds:schemaRef ds:uri="http://purl.org/dc/terms/"/>
    <ds:schemaRef ds:uri="http://www.w3.org/XML/1998/namespace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98760cb7-4057-4383-ab89-ea0840565cb5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4470</Words>
  <Application>Microsoft Office PowerPoint</Application>
  <PresentationFormat>Widescreen</PresentationFormat>
  <Paragraphs>611</Paragraphs>
  <Slides>89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9" baseType="lpstr">
      <vt:lpstr>Arial</vt:lpstr>
      <vt:lpstr>Bookman Old Style</vt:lpstr>
      <vt:lpstr>Calibri</vt:lpstr>
      <vt:lpstr>Consolas</vt:lpstr>
      <vt:lpstr>Courier New</vt:lpstr>
      <vt:lpstr>Franklin Gothic Book</vt:lpstr>
      <vt:lpstr>Monaco</vt:lpstr>
      <vt:lpstr>source code pro</vt:lpstr>
      <vt:lpstr>Wingdings</vt:lpstr>
      <vt:lpstr>1_RetrospectVTI</vt:lpstr>
      <vt:lpstr>jUnit</vt:lpstr>
      <vt:lpstr>Contenido</vt:lpstr>
      <vt:lpstr>Contenido</vt:lpstr>
      <vt:lpstr>Contenido</vt:lpstr>
      <vt:lpstr>Contenido</vt:lpstr>
      <vt:lpstr>Contenido</vt:lpstr>
      <vt:lpstr>Modulo 1: Conceptos Basicos (Clase 1)</vt:lpstr>
      <vt:lpstr>¿Que es el Testing?</vt:lpstr>
      <vt:lpstr>¿Que es el Testing?</vt:lpstr>
      <vt:lpstr>¿Tipos de Pruebas de Software?</vt:lpstr>
      <vt:lpstr>¿Tipos de Pruebas de Software?</vt:lpstr>
      <vt:lpstr>¿Porque necesitamos hacer pruebas en el Sotware?</vt:lpstr>
      <vt:lpstr>¿Porque necesitamos hacer pruebas en el Sotware?</vt:lpstr>
      <vt:lpstr>¿Que es jUnit?</vt:lpstr>
      <vt:lpstr>¿Que es jUnit?</vt:lpstr>
      <vt:lpstr>Caracteristicas de los jUnit (Feature of jUnits)</vt:lpstr>
      <vt:lpstr>¿Que es TDD?</vt:lpstr>
      <vt:lpstr>Otras Tools para hacer pruebas unitarias.</vt:lpstr>
      <vt:lpstr>Otras Tools para hacer pruebas unitarias.</vt:lpstr>
      <vt:lpstr>Cucumber con BDD</vt:lpstr>
      <vt:lpstr>PowerPoint Presentation</vt:lpstr>
      <vt:lpstr>Modulo 2 – En la Practica con jUnit</vt:lpstr>
      <vt:lpstr>Configuracion de IDE</vt:lpstr>
      <vt:lpstr>Configuracion de IDE</vt:lpstr>
      <vt:lpstr>Caracteristicas de los jUnit (Feature of jUnits)</vt:lpstr>
      <vt:lpstr>Test Fixtures</vt:lpstr>
      <vt:lpstr>Test Fixtures - Example</vt:lpstr>
      <vt:lpstr>Test Suites</vt:lpstr>
      <vt:lpstr>Test Runners</vt:lpstr>
      <vt:lpstr>Las Clases que contiene JUnit</vt:lpstr>
      <vt:lpstr>Anotaciones.</vt:lpstr>
      <vt:lpstr>Anotaciones.</vt:lpstr>
      <vt:lpstr>Anotaciones.</vt:lpstr>
      <vt:lpstr>Pasos para crear un Test Unit</vt:lpstr>
      <vt:lpstr>Pasos para crear un Test Unit</vt:lpstr>
      <vt:lpstr>Conociendo junit.framework</vt:lpstr>
      <vt:lpstr>La Clase “Assert” Ejemplo 2</vt:lpstr>
      <vt:lpstr>La Clase “Assert” Ejemplo 2</vt:lpstr>
      <vt:lpstr>La Clase “TestCase” Ejemplo 3</vt:lpstr>
      <vt:lpstr>La Clase “TestResult” Ejemplo 4</vt:lpstr>
      <vt:lpstr>La Clase “TestResult” Ejemplo 4</vt:lpstr>
      <vt:lpstr>La Clase “TestSuite” Ejemplo 5</vt:lpstr>
      <vt:lpstr>La Clase “TestSuite” Ejemplo 5</vt:lpstr>
      <vt:lpstr>Ejercicio Ejemplo 6</vt:lpstr>
      <vt:lpstr>Ejercicio Ejemplo 6</vt:lpstr>
      <vt:lpstr>Ejercicio Ejemplo 6</vt:lpstr>
      <vt:lpstr>Error, Defecto, Fallo</vt:lpstr>
      <vt:lpstr>Assertions</vt:lpstr>
      <vt:lpstr>Assertions</vt:lpstr>
      <vt:lpstr>Assertions</vt:lpstr>
      <vt:lpstr>Assertions</vt:lpstr>
      <vt:lpstr>Assertions</vt:lpstr>
      <vt:lpstr>Exceptions in jUnit</vt:lpstr>
      <vt:lpstr>Test Exception  @Test(expected)</vt:lpstr>
      <vt:lpstr>Parameterized Test https://www.tutorialspoint.com/junit/junit_parameterized_test.htm </vt:lpstr>
      <vt:lpstr>Timeout in jUnit</vt:lpstr>
      <vt:lpstr>Timeout in jUnit https://github.com/junit-team/junit4/wiki/Timeout-for-tests</vt:lpstr>
      <vt:lpstr>Ultima parte del Curso</vt:lpstr>
      <vt:lpstr>Rules in jUnit…</vt:lpstr>
      <vt:lpstr>Rules in jUnit</vt:lpstr>
      <vt:lpstr>Rules in jUnit</vt:lpstr>
      <vt:lpstr>¿Qué necesitamos para usarlas?</vt:lpstr>
      <vt:lpstr>¿Que es un Mock?</vt:lpstr>
      <vt:lpstr>¿Que es un Mock?</vt:lpstr>
      <vt:lpstr>¿Que es Mockito?</vt:lpstr>
      <vt:lpstr>¿Que es Mockito?</vt:lpstr>
      <vt:lpstr>¿Que es Mockito?</vt:lpstr>
      <vt:lpstr>¿Que es Mockito?</vt:lpstr>
      <vt:lpstr>Instalacion/Configuración de Mockito</vt:lpstr>
      <vt:lpstr>Instalacion/Configuración de Mockito https://www.vogella.com/tutorials/Mockito/article.html</vt:lpstr>
      <vt:lpstr>Cucumber y BDD</vt:lpstr>
      <vt:lpstr>¿Que es BDD?</vt:lpstr>
      <vt:lpstr>¿Qué es Gherkin?</vt:lpstr>
      <vt:lpstr>¿Qué es Gherkin?</vt:lpstr>
      <vt:lpstr>Recursos para entender/aprender mas acerca de Cucumber/BDD/Gherkin</vt:lpstr>
      <vt:lpstr>Configurando BDD https://www.youtube.com/watch?v=4e9vhX7ZuCw</vt:lpstr>
      <vt:lpstr>Configurando BDD</vt:lpstr>
      <vt:lpstr>Configurando BDD</vt:lpstr>
      <vt:lpstr>Configurando BDD</vt:lpstr>
      <vt:lpstr>Configurando BDD</vt:lpstr>
      <vt:lpstr>Configurando BDD</vt:lpstr>
      <vt:lpstr>Configurando BDD</vt:lpstr>
      <vt:lpstr>Corriendo BDD</vt:lpstr>
      <vt:lpstr>Corriendo BDD</vt:lpstr>
      <vt:lpstr>Corriendo BDD</vt:lpstr>
      <vt:lpstr>Corriendo BDD</vt:lpstr>
      <vt:lpstr>Corriendo BDD</vt:lpstr>
      <vt:lpstr>Corriendo BDD</vt:lpstr>
      <vt:lpstr>Muchas 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2021-03-04T16:35:48Z</dcterms:created>
  <dcterms:modified xsi:type="dcterms:W3CDTF">2021-11-09T23:09:18Z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8dc5d19e-84cf-4145-a520-75ab44c5e470</vt:lpwstr>
  </property>
  <property fmtid="{D5CDD505-2E9C-101B-9397-08002B2CF9AE}" pid="3" name="HCLClassification">
    <vt:lpwstr>HCL_Cla5s_Publ1c</vt:lpwstr>
  </property>
  <property fmtid="{D5CDD505-2E9C-101B-9397-08002B2CF9AE}" pid="4" name="HCLClassD6">
    <vt:lpwstr>False</vt:lpwstr>
  </property>
  <property fmtid="{D5CDD505-2E9C-101B-9397-08002B2CF9AE}" pid="5" name="MSIP_Label_0a23ef02-6db2-48db-ad71-4f0b889aac99_Enabled">
    <vt:lpwstr>true</vt:lpwstr>
  </property>
  <property fmtid="{D5CDD505-2E9C-101B-9397-08002B2CF9AE}" pid="6" name="MSIP_Label_0a23ef02-6db2-48db-ad71-4f0b889aac99_SetDate">
    <vt:lpwstr>2021-11-01T18:15:57Z</vt:lpwstr>
  </property>
  <property fmtid="{D5CDD505-2E9C-101B-9397-08002B2CF9AE}" pid="7" name="MSIP_Label_0a23ef02-6db2-48db-ad71-4f0b889aac99_Method">
    <vt:lpwstr>Privileged</vt:lpwstr>
  </property>
  <property fmtid="{D5CDD505-2E9C-101B-9397-08002B2CF9AE}" pid="8" name="MSIP_Label_0a23ef02-6db2-48db-ad71-4f0b889aac99_Name">
    <vt:lpwstr>General</vt:lpwstr>
  </property>
  <property fmtid="{D5CDD505-2E9C-101B-9397-08002B2CF9AE}" pid="9" name="MSIP_Label_0a23ef02-6db2-48db-ad71-4f0b889aac99_SiteId">
    <vt:lpwstr>189de737-c93a-4f5a-8b68-6f4ca9941912</vt:lpwstr>
  </property>
  <property fmtid="{D5CDD505-2E9C-101B-9397-08002B2CF9AE}" pid="10" name="MSIP_Label_0a23ef02-6db2-48db-ad71-4f0b889aac99_ActionId">
    <vt:lpwstr>6cd3edb5-ca28-41fd-8388-8ad6b6f82af4</vt:lpwstr>
  </property>
  <property fmtid="{D5CDD505-2E9C-101B-9397-08002B2CF9AE}" pid="11" name="MSIP_Label_0a23ef02-6db2-48db-ad71-4f0b889aac99_ContentBits">
    <vt:lpwstr>4</vt:lpwstr>
  </property>
  <property fmtid="{D5CDD505-2E9C-101B-9397-08002B2CF9AE}" pid="12" name="ClassificationWatermarkLocations">
    <vt:lpwstr>1_RetrospectVTI:9</vt:lpwstr>
  </property>
  <property fmtid="{D5CDD505-2E9C-101B-9397-08002B2CF9AE}" pid="13" name="ClassificationWatermarkText">
    <vt:lpwstr>Confidential</vt:lpwstr>
  </property>
</Properties>
</file>

<file path=docProps/thumbnail.jpeg>
</file>